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43559413" cy="32759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18" userDrawn="1">
          <p15:clr>
            <a:srgbClr val="A4A3A4"/>
          </p15:clr>
        </p15:guide>
        <p15:guide id="2" pos="137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06"/>
    <p:restoredTop sz="96966"/>
  </p:normalViewPr>
  <p:slideViewPr>
    <p:cSldViewPr snapToGrid="0">
      <p:cViewPr>
        <p:scale>
          <a:sx n="45" d="100"/>
          <a:sy n="45" d="100"/>
        </p:scale>
        <p:origin x="912" y="144"/>
      </p:cViewPr>
      <p:guideLst>
        <p:guide orient="horz" pos="10318"/>
        <p:guide pos="137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075A2-908B-7C4D-8CFF-E94FFB07DA99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7950" y="1143000"/>
            <a:ext cx="4102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F6248-0142-4C40-A45A-B2EB03408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43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1pPr>
    <a:lvl2pPr marL="1831635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2pPr>
    <a:lvl3pPr marL="3663269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3pPr>
    <a:lvl4pPr marL="5494904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4pPr>
    <a:lvl5pPr marL="7326539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5pPr>
    <a:lvl6pPr marL="9158173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6pPr>
    <a:lvl7pPr marL="10989808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7pPr>
    <a:lvl8pPr marL="12821442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8pPr>
    <a:lvl9pPr marL="14653077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F6248-0142-4C40-A45A-B2EB03408C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6956" y="5361362"/>
            <a:ext cx="37025501" cy="11405211"/>
          </a:xfrm>
        </p:spPr>
        <p:txBody>
          <a:bodyPr anchor="b"/>
          <a:lstStyle>
            <a:lvl1pPr algn="ctr">
              <a:defRPr sz="2858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44927" y="17206402"/>
            <a:ext cx="32669560" cy="7909330"/>
          </a:xfrm>
        </p:spPr>
        <p:txBody>
          <a:bodyPr/>
          <a:lstStyle>
            <a:lvl1pPr marL="0" indent="0" algn="ctr">
              <a:buNone/>
              <a:defRPr sz="11433"/>
            </a:lvl1pPr>
            <a:lvl2pPr marL="2177964" indent="0" algn="ctr">
              <a:buNone/>
              <a:defRPr sz="9527"/>
            </a:lvl2pPr>
            <a:lvl3pPr marL="4355927" indent="0" algn="ctr">
              <a:buNone/>
              <a:defRPr sz="8575"/>
            </a:lvl3pPr>
            <a:lvl4pPr marL="6533891" indent="0" algn="ctr">
              <a:buNone/>
              <a:defRPr sz="7622"/>
            </a:lvl4pPr>
            <a:lvl5pPr marL="8711855" indent="0" algn="ctr">
              <a:buNone/>
              <a:defRPr sz="7622"/>
            </a:lvl5pPr>
            <a:lvl6pPr marL="10889818" indent="0" algn="ctr">
              <a:buNone/>
              <a:defRPr sz="7622"/>
            </a:lvl6pPr>
            <a:lvl7pPr marL="13067782" indent="0" algn="ctr">
              <a:buNone/>
              <a:defRPr sz="7622"/>
            </a:lvl7pPr>
            <a:lvl8pPr marL="15245745" indent="0" algn="ctr">
              <a:buNone/>
              <a:defRPr sz="7622"/>
            </a:lvl8pPr>
            <a:lvl9pPr marL="17423709" indent="0" algn="ctr">
              <a:buNone/>
              <a:defRPr sz="762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5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7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172208" y="1744148"/>
            <a:ext cx="9392498" cy="277622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94712" y="1744148"/>
            <a:ext cx="27633003" cy="277622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9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25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2025" y="8167172"/>
            <a:ext cx="37569994" cy="13627102"/>
          </a:xfrm>
        </p:spPr>
        <p:txBody>
          <a:bodyPr anchor="b"/>
          <a:lstStyle>
            <a:lvl1pPr>
              <a:defRPr sz="2858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2025" y="21923192"/>
            <a:ext cx="37569994" cy="7166171"/>
          </a:xfrm>
        </p:spPr>
        <p:txBody>
          <a:bodyPr/>
          <a:lstStyle>
            <a:lvl1pPr marL="0" indent="0">
              <a:buNone/>
              <a:defRPr sz="11433">
                <a:solidFill>
                  <a:schemeClr val="tx1"/>
                </a:solidFill>
              </a:defRPr>
            </a:lvl1pPr>
            <a:lvl2pPr marL="2177964" indent="0">
              <a:buNone/>
              <a:defRPr sz="9527">
                <a:solidFill>
                  <a:schemeClr val="tx1">
                    <a:tint val="75000"/>
                  </a:schemeClr>
                </a:solidFill>
              </a:defRPr>
            </a:lvl2pPr>
            <a:lvl3pPr marL="4355927" indent="0">
              <a:buNone/>
              <a:defRPr sz="8575">
                <a:solidFill>
                  <a:schemeClr val="tx1">
                    <a:tint val="75000"/>
                  </a:schemeClr>
                </a:solidFill>
              </a:defRPr>
            </a:lvl3pPr>
            <a:lvl4pPr marL="6533891" indent="0">
              <a:buNone/>
              <a:defRPr sz="7622">
                <a:solidFill>
                  <a:schemeClr val="tx1">
                    <a:tint val="75000"/>
                  </a:schemeClr>
                </a:solidFill>
              </a:defRPr>
            </a:lvl4pPr>
            <a:lvl5pPr marL="8711855" indent="0">
              <a:buNone/>
              <a:defRPr sz="7622">
                <a:solidFill>
                  <a:schemeClr val="tx1">
                    <a:tint val="75000"/>
                  </a:schemeClr>
                </a:solidFill>
              </a:defRPr>
            </a:lvl5pPr>
            <a:lvl6pPr marL="10889818" indent="0">
              <a:buNone/>
              <a:defRPr sz="7622">
                <a:solidFill>
                  <a:schemeClr val="tx1">
                    <a:tint val="75000"/>
                  </a:schemeClr>
                </a:solidFill>
              </a:defRPr>
            </a:lvl6pPr>
            <a:lvl7pPr marL="13067782" indent="0">
              <a:buNone/>
              <a:defRPr sz="7622">
                <a:solidFill>
                  <a:schemeClr val="tx1">
                    <a:tint val="75000"/>
                  </a:schemeClr>
                </a:solidFill>
              </a:defRPr>
            </a:lvl7pPr>
            <a:lvl8pPr marL="15245745" indent="0">
              <a:buNone/>
              <a:defRPr sz="7622">
                <a:solidFill>
                  <a:schemeClr val="tx1">
                    <a:tint val="75000"/>
                  </a:schemeClr>
                </a:solidFill>
              </a:defRPr>
            </a:lvl8pPr>
            <a:lvl9pPr marL="17423709" indent="0">
              <a:buNone/>
              <a:defRPr sz="76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7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94709" y="8720740"/>
            <a:ext cx="18512751" cy="20785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51953" y="8720740"/>
            <a:ext cx="18512751" cy="20785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6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3" y="1744155"/>
            <a:ext cx="37569994" cy="6332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88" y="8030666"/>
            <a:ext cx="18427671" cy="3935706"/>
          </a:xfrm>
        </p:spPr>
        <p:txBody>
          <a:bodyPr anchor="b"/>
          <a:lstStyle>
            <a:lvl1pPr marL="0" indent="0">
              <a:buNone/>
              <a:defRPr sz="11433" b="1"/>
            </a:lvl1pPr>
            <a:lvl2pPr marL="2177964" indent="0">
              <a:buNone/>
              <a:defRPr sz="9527" b="1"/>
            </a:lvl2pPr>
            <a:lvl3pPr marL="4355927" indent="0">
              <a:buNone/>
              <a:defRPr sz="8575" b="1"/>
            </a:lvl3pPr>
            <a:lvl4pPr marL="6533891" indent="0">
              <a:buNone/>
              <a:defRPr sz="7622" b="1"/>
            </a:lvl4pPr>
            <a:lvl5pPr marL="8711855" indent="0">
              <a:buNone/>
              <a:defRPr sz="7622" b="1"/>
            </a:lvl5pPr>
            <a:lvl6pPr marL="10889818" indent="0">
              <a:buNone/>
              <a:defRPr sz="7622" b="1"/>
            </a:lvl6pPr>
            <a:lvl7pPr marL="13067782" indent="0">
              <a:buNone/>
              <a:defRPr sz="7622" b="1"/>
            </a:lvl7pPr>
            <a:lvl8pPr marL="15245745" indent="0">
              <a:buNone/>
              <a:defRPr sz="7622" b="1"/>
            </a:lvl8pPr>
            <a:lvl9pPr marL="17423709" indent="0">
              <a:buNone/>
              <a:defRPr sz="76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0388" y="11966372"/>
            <a:ext cx="18427671" cy="17600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051955" y="8030666"/>
            <a:ext cx="18518424" cy="3935706"/>
          </a:xfrm>
        </p:spPr>
        <p:txBody>
          <a:bodyPr anchor="b"/>
          <a:lstStyle>
            <a:lvl1pPr marL="0" indent="0">
              <a:buNone/>
              <a:defRPr sz="11433" b="1"/>
            </a:lvl1pPr>
            <a:lvl2pPr marL="2177964" indent="0">
              <a:buNone/>
              <a:defRPr sz="9527" b="1"/>
            </a:lvl2pPr>
            <a:lvl3pPr marL="4355927" indent="0">
              <a:buNone/>
              <a:defRPr sz="8575" b="1"/>
            </a:lvl3pPr>
            <a:lvl4pPr marL="6533891" indent="0">
              <a:buNone/>
              <a:defRPr sz="7622" b="1"/>
            </a:lvl4pPr>
            <a:lvl5pPr marL="8711855" indent="0">
              <a:buNone/>
              <a:defRPr sz="7622" b="1"/>
            </a:lvl5pPr>
            <a:lvl6pPr marL="10889818" indent="0">
              <a:buNone/>
              <a:defRPr sz="7622" b="1"/>
            </a:lvl6pPr>
            <a:lvl7pPr marL="13067782" indent="0">
              <a:buNone/>
              <a:defRPr sz="7622" b="1"/>
            </a:lvl7pPr>
            <a:lvl8pPr marL="15245745" indent="0">
              <a:buNone/>
              <a:defRPr sz="7622" b="1"/>
            </a:lvl8pPr>
            <a:lvl9pPr marL="17423709" indent="0">
              <a:buNone/>
              <a:defRPr sz="76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051955" y="11966372"/>
            <a:ext cx="18518424" cy="17600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3" y="2183977"/>
            <a:ext cx="14049044" cy="7643918"/>
          </a:xfrm>
        </p:spPr>
        <p:txBody>
          <a:bodyPr anchor="b"/>
          <a:lstStyle>
            <a:lvl1pPr>
              <a:defRPr sz="152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18424" y="4716790"/>
            <a:ext cx="22051953" cy="23280585"/>
          </a:xfrm>
        </p:spPr>
        <p:txBody>
          <a:bodyPr/>
          <a:lstStyle>
            <a:lvl1pPr>
              <a:defRPr sz="15244"/>
            </a:lvl1pPr>
            <a:lvl2pPr>
              <a:defRPr sz="13338"/>
            </a:lvl2pPr>
            <a:lvl3pPr>
              <a:defRPr sz="11433"/>
            </a:lvl3pPr>
            <a:lvl4pPr>
              <a:defRPr sz="9527"/>
            </a:lvl4pPr>
            <a:lvl5pPr>
              <a:defRPr sz="9527"/>
            </a:lvl5pPr>
            <a:lvl6pPr>
              <a:defRPr sz="9527"/>
            </a:lvl6pPr>
            <a:lvl7pPr>
              <a:defRPr sz="9527"/>
            </a:lvl7pPr>
            <a:lvl8pPr>
              <a:defRPr sz="9527"/>
            </a:lvl8pPr>
            <a:lvl9pPr>
              <a:defRPr sz="952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00383" y="9827895"/>
            <a:ext cx="14049044" cy="18207391"/>
          </a:xfrm>
        </p:spPr>
        <p:txBody>
          <a:bodyPr/>
          <a:lstStyle>
            <a:lvl1pPr marL="0" indent="0">
              <a:buNone/>
              <a:defRPr sz="7622"/>
            </a:lvl1pPr>
            <a:lvl2pPr marL="2177964" indent="0">
              <a:buNone/>
              <a:defRPr sz="6669"/>
            </a:lvl2pPr>
            <a:lvl3pPr marL="4355927" indent="0">
              <a:buNone/>
              <a:defRPr sz="5716"/>
            </a:lvl3pPr>
            <a:lvl4pPr marL="6533891" indent="0">
              <a:buNone/>
              <a:defRPr sz="4764"/>
            </a:lvl4pPr>
            <a:lvl5pPr marL="8711855" indent="0">
              <a:buNone/>
              <a:defRPr sz="4764"/>
            </a:lvl5pPr>
            <a:lvl6pPr marL="10889818" indent="0">
              <a:buNone/>
              <a:defRPr sz="4764"/>
            </a:lvl6pPr>
            <a:lvl7pPr marL="13067782" indent="0">
              <a:buNone/>
              <a:defRPr sz="4764"/>
            </a:lvl7pPr>
            <a:lvl8pPr marL="15245745" indent="0">
              <a:buNone/>
              <a:defRPr sz="4764"/>
            </a:lvl8pPr>
            <a:lvl9pPr marL="17423709" indent="0">
              <a:buNone/>
              <a:defRPr sz="47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3" y="2183977"/>
            <a:ext cx="14049044" cy="7643918"/>
          </a:xfrm>
        </p:spPr>
        <p:txBody>
          <a:bodyPr anchor="b"/>
          <a:lstStyle>
            <a:lvl1pPr>
              <a:defRPr sz="152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18424" y="4716790"/>
            <a:ext cx="22051953" cy="23280585"/>
          </a:xfrm>
        </p:spPr>
        <p:txBody>
          <a:bodyPr anchor="t"/>
          <a:lstStyle>
            <a:lvl1pPr marL="0" indent="0">
              <a:buNone/>
              <a:defRPr sz="15244"/>
            </a:lvl1pPr>
            <a:lvl2pPr marL="2177964" indent="0">
              <a:buNone/>
              <a:defRPr sz="13338"/>
            </a:lvl2pPr>
            <a:lvl3pPr marL="4355927" indent="0">
              <a:buNone/>
              <a:defRPr sz="11433"/>
            </a:lvl3pPr>
            <a:lvl4pPr marL="6533891" indent="0">
              <a:buNone/>
              <a:defRPr sz="9527"/>
            </a:lvl4pPr>
            <a:lvl5pPr marL="8711855" indent="0">
              <a:buNone/>
              <a:defRPr sz="9527"/>
            </a:lvl5pPr>
            <a:lvl6pPr marL="10889818" indent="0">
              <a:buNone/>
              <a:defRPr sz="9527"/>
            </a:lvl6pPr>
            <a:lvl7pPr marL="13067782" indent="0">
              <a:buNone/>
              <a:defRPr sz="9527"/>
            </a:lvl7pPr>
            <a:lvl8pPr marL="15245745" indent="0">
              <a:buNone/>
              <a:defRPr sz="9527"/>
            </a:lvl8pPr>
            <a:lvl9pPr marL="17423709" indent="0">
              <a:buNone/>
              <a:defRPr sz="95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00383" y="9827895"/>
            <a:ext cx="14049044" cy="18207391"/>
          </a:xfrm>
        </p:spPr>
        <p:txBody>
          <a:bodyPr/>
          <a:lstStyle>
            <a:lvl1pPr marL="0" indent="0">
              <a:buNone/>
              <a:defRPr sz="7622"/>
            </a:lvl1pPr>
            <a:lvl2pPr marL="2177964" indent="0">
              <a:buNone/>
              <a:defRPr sz="6669"/>
            </a:lvl2pPr>
            <a:lvl3pPr marL="4355927" indent="0">
              <a:buNone/>
              <a:defRPr sz="5716"/>
            </a:lvl3pPr>
            <a:lvl4pPr marL="6533891" indent="0">
              <a:buNone/>
              <a:defRPr sz="4764"/>
            </a:lvl4pPr>
            <a:lvl5pPr marL="8711855" indent="0">
              <a:buNone/>
              <a:defRPr sz="4764"/>
            </a:lvl5pPr>
            <a:lvl6pPr marL="10889818" indent="0">
              <a:buNone/>
              <a:defRPr sz="4764"/>
            </a:lvl6pPr>
            <a:lvl7pPr marL="13067782" indent="0">
              <a:buNone/>
              <a:defRPr sz="4764"/>
            </a:lvl7pPr>
            <a:lvl8pPr marL="15245745" indent="0">
              <a:buNone/>
              <a:defRPr sz="4764"/>
            </a:lvl8pPr>
            <a:lvl9pPr marL="17423709" indent="0">
              <a:buNone/>
              <a:defRPr sz="47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4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94710" y="1744155"/>
            <a:ext cx="37569994" cy="6332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710" y="8720740"/>
            <a:ext cx="37569994" cy="2078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94710" y="30363349"/>
            <a:ext cx="9800868" cy="17441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5E5AE-EA68-5C41-B522-F8F2AE9137B4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29056" y="30363349"/>
            <a:ext cx="14701302" cy="17441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763835" y="30363349"/>
            <a:ext cx="9800868" cy="17441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C2425-2DEF-D344-936A-58F73735A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1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55927" rtl="0" eaLnBrk="1" latinLnBrk="0" hangingPunct="1">
        <a:lnSpc>
          <a:spcPct val="90000"/>
        </a:lnSpc>
        <a:spcBef>
          <a:spcPct val="0"/>
        </a:spcBef>
        <a:buNone/>
        <a:defRPr sz="20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8982" indent="-1088982" algn="l" defTabSz="4355927" rtl="0" eaLnBrk="1" latinLnBrk="0" hangingPunct="1">
        <a:lnSpc>
          <a:spcPct val="90000"/>
        </a:lnSpc>
        <a:spcBef>
          <a:spcPts val="4764"/>
        </a:spcBef>
        <a:buFont typeface="Arial" panose="020B0604020202020204" pitchFamily="34" charset="0"/>
        <a:buChar char="•"/>
        <a:defRPr sz="13338" kern="1200">
          <a:solidFill>
            <a:schemeClr val="tx1"/>
          </a:solidFill>
          <a:latin typeface="+mn-lt"/>
          <a:ea typeface="+mn-ea"/>
          <a:cs typeface="+mn-cs"/>
        </a:defRPr>
      </a:lvl1pPr>
      <a:lvl2pPr marL="3266945" indent="-1088982" algn="l" defTabSz="4355927" rtl="0" eaLnBrk="1" latinLnBrk="0" hangingPunct="1">
        <a:lnSpc>
          <a:spcPct val="90000"/>
        </a:lnSpc>
        <a:spcBef>
          <a:spcPts val="2382"/>
        </a:spcBef>
        <a:buFont typeface="Arial" panose="020B0604020202020204" pitchFamily="34" charset="0"/>
        <a:buChar char="•"/>
        <a:defRPr sz="11433" kern="1200">
          <a:solidFill>
            <a:schemeClr val="tx1"/>
          </a:solidFill>
          <a:latin typeface="+mn-lt"/>
          <a:ea typeface="+mn-ea"/>
          <a:cs typeface="+mn-cs"/>
        </a:defRPr>
      </a:lvl2pPr>
      <a:lvl3pPr marL="5444909" indent="-1088982" algn="l" defTabSz="4355927" rtl="0" eaLnBrk="1" latinLnBrk="0" hangingPunct="1">
        <a:lnSpc>
          <a:spcPct val="90000"/>
        </a:lnSpc>
        <a:spcBef>
          <a:spcPts val="2382"/>
        </a:spcBef>
        <a:buFont typeface="Arial" panose="020B0604020202020204" pitchFamily="34" charset="0"/>
        <a:buChar char="•"/>
        <a:defRPr sz="9527" kern="1200">
          <a:solidFill>
            <a:schemeClr val="tx1"/>
          </a:solidFill>
          <a:latin typeface="+mn-lt"/>
          <a:ea typeface="+mn-ea"/>
          <a:cs typeface="+mn-cs"/>
        </a:defRPr>
      </a:lvl3pPr>
      <a:lvl4pPr marL="7622873" indent="-1088982" algn="l" defTabSz="4355927" rtl="0" eaLnBrk="1" latinLnBrk="0" hangingPunct="1">
        <a:lnSpc>
          <a:spcPct val="90000"/>
        </a:lnSpc>
        <a:spcBef>
          <a:spcPts val="2382"/>
        </a:spcBef>
        <a:buFont typeface="Arial" panose="020B0604020202020204" pitchFamily="34" charset="0"/>
        <a:buChar char="•"/>
        <a:defRPr sz="8575" kern="1200">
          <a:solidFill>
            <a:schemeClr val="tx1"/>
          </a:solidFill>
          <a:latin typeface="+mn-lt"/>
          <a:ea typeface="+mn-ea"/>
          <a:cs typeface="+mn-cs"/>
        </a:defRPr>
      </a:lvl4pPr>
      <a:lvl5pPr marL="9800836" indent="-1088982" algn="l" defTabSz="4355927" rtl="0" eaLnBrk="1" latinLnBrk="0" hangingPunct="1">
        <a:lnSpc>
          <a:spcPct val="90000"/>
        </a:lnSpc>
        <a:spcBef>
          <a:spcPts val="2382"/>
        </a:spcBef>
        <a:buFont typeface="Arial" panose="020B0604020202020204" pitchFamily="34" charset="0"/>
        <a:buChar char="•"/>
        <a:defRPr sz="8575" kern="1200">
          <a:solidFill>
            <a:schemeClr val="tx1"/>
          </a:solidFill>
          <a:latin typeface="+mn-lt"/>
          <a:ea typeface="+mn-ea"/>
          <a:cs typeface="+mn-cs"/>
        </a:defRPr>
      </a:lvl5pPr>
      <a:lvl6pPr marL="11978800" indent="-1088982" algn="l" defTabSz="4355927" rtl="0" eaLnBrk="1" latinLnBrk="0" hangingPunct="1">
        <a:lnSpc>
          <a:spcPct val="90000"/>
        </a:lnSpc>
        <a:spcBef>
          <a:spcPts val="2382"/>
        </a:spcBef>
        <a:buFont typeface="Arial" panose="020B0604020202020204" pitchFamily="34" charset="0"/>
        <a:buChar char="•"/>
        <a:defRPr sz="8575" kern="1200">
          <a:solidFill>
            <a:schemeClr val="tx1"/>
          </a:solidFill>
          <a:latin typeface="+mn-lt"/>
          <a:ea typeface="+mn-ea"/>
          <a:cs typeface="+mn-cs"/>
        </a:defRPr>
      </a:lvl6pPr>
      <a:lvl7pPr marL="14156764" indent="-1088982" algn="l" defTabSz="4355927" rtl="0" eaLnBrk="1" latinLnBrk="0" hangingPunct="1">
        <a:lnSpc>
          <a:spcPct val="90000"/>
        </a:lnSpc>
        <a:spcBef>
          <a:spcPts val="2382"/>
        </a:spcBef>
        <a:buFont typeface="Arial" panose="020B0604020202020204" pitchFamily="34" charset="0"/>
        <a:buChar char="•"/>
        <a:defRPr sz="8575" kern="1200">
          <a:solidFill>
            <a:schemeClr val="tx1"/>
          </a:solidFill>
          <a:latin typeface="+mn-lt"/>
          <a:ea typeface="+mn-ea"/>
          <a:cs typeface="+mn-cs"/>
        </a:defRPr>
      </a:lvl7pPr>
      <a:lvl8pPr marL="16334727" indent="-1088982" algn="l" defTabSz="4355927" rtl="0" eaLnBrk="1" latinLnBrk="0" hangingPunct="1">
        <a:lnSpc>
          <a:spcPct val="90000"/>
        </a:lnSpc>
        <a:spcBef>
          <a:spcPts val="2382"/>
        </a:spcBef>
        <a:buFont typeface="Arial" panose="020B0604020202020204" pitchFamily="34" charset="0"/>
        <a:buChar char="•"/>
        <a:defRPr sz="8575" kern="1200">
          <a:solidFill>
            <a:schemeClr val="tx1"/>
          </a:solidFill>
          <a:latin typeface="+mn-lt"/>
          <a:ea typeface="+mn-ea"/>
          <a:cs typeface="+mn-cs"/>
        </a:defRPr>
      </a:lvl8pPr>
      <a:lvl9pPr marL="18512691" indent="-1088982" algn="l" defTabSz="4355927" rtl="0" eaLnBrk="1" latinLnBrk="0" hangingPunct="1">
        <a:lnSpc>
          <a:spcPct val="90000"/>
        </a:lnSpc>
        <a:spcBef>
          <a:spcPts val="2382"/>
        </a:spcBef>
        <a:buFont typeface="Arial" panose="020B0604020202020204" pitchFamily="34" charset="0"/>
        <a:buChar char="•"/>
        <a:defRPr sz="8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55927" rtl="0" eaLnBrk="1" latinLnBrk="0" hangingPunct="1">
        <a:defRPr sz="8575" kern="1200">
          <a:solidFill>
            <a:schemeClr val="tx1"/>
          </a:solidFill>
          <a:latin typeface="+mn-lt"/>
          <a:ea typeface="+mn-ea"/>
          <a:cs typeface="+mn-cs"/>
        </a:defRPr>
      </a:lvl1pPr>
      <a:lvl2pPr marL="2177964" algn="l" defTabSz="4355927" rtl="0" eaLnBrk="1" latinLnBrk="0" hangingPunct="1">
        <a:defRPr sz="8575" kern="1200">
          <a:solidFill>
            <a:schemeClr val="tx1"/>
          </a:solidFill>
          <a:latin typeface="+mn-lt"/>
          <a:ea typeface="+mn-ea"/>
          <a:cs typeface="+mn-cs"/>
        </a:defRPr>
      </a:lvl2pPr>
      <a:lvl3pPr marL="4355927" algn="l" defTabSz="4355927" rtl="0" eaLnBrk="1" latinLnBrk="0" hangingPunct="1">
        <a:defRPr sz="8575" kern="1200">
          <a:solidFill>
            <a:schemeClr val="tx1"/>
          </a:solidFill>
          <a:latin typeface="+mn-lt"/>
          <a:ea typeface="+mn-ea"/>
          <a:cs typeface="+mn-cs"/>
        </a:defRPr>
      </a:lvl3pPr>
      <a:lvl4pPr marL="6533891" algn="l" defTabSz="4355927" rtl="0" eaLnBrk="1" latinLnBrk="0" hangingPunct="1">
        <a:defRPr sz="8575" kern="1200">
          <a:solidFill>
            <a:schemeClr val="tx1"/>
          </a:solidFill>
          <a:latin typeface="+mn-lt"/>
          <a:ea typeface="+mn-ea"/>
          <a:cs typeface="+mn-cs"/>
        </a:defRPr>
      </a:lvl4pPr>
      <a:lvl5pPr marL="8711855" algn="l" defTabSz="4355927" rtl="0" eaLnBrk="1" latinLnBrk="0" hangingPunct="1">
        <a:defRPr sz="8575" kern="1200">
          <a:solidFill>
            <a:schemeClr val="tx1"/>
          </a:solidFill>
          <a:latin typeface="+mn-lt"/>
          <a:ea typeface="+mn-ea"/>
          <a:cs typeface="+mn-cs"/>
        </a:defRPr>
      </a:lvl5pPr>
      <a:lvl6pPr marL="10889818" algn="l" defTabSz="4355927" rtl="0" eaLnBrk="1" latinLnBrk="0" hangingPunct="1">
        <a:defRPr sz="8575" kern="1200">
          <a:solidFill>
            <a:schemeClr val="tx1"/>
          </a:solidFill>
          <a:latin typeface="+mn-lt"/>
          <a:ea typeface="+mn-ea"/>
          <a:cs typeface="+mn-cs"/>
        </a:defRPr>
      </a:lvl6pPr>
      <a:lvl7pPr marL="13067782" algn="l" defTabSz="4355927" rtl="0" eaLnBrk="1" latinLnBrk="0" hangingPunct="1">
        <a:defRPr sz="8575" kern="1200">
          <a:solidFill>
            <a:schemeClr val="tx1"/>
          </a:solidFill>
          <a:latin typeface="+mn-lt"/>
          <a:ea typeface="+mn-ea"/>
          <a:cs typeface="+mn-cs"/>
        </a:defRPr>
      </a:lvl7pPr>
      <a:lvl8pPr marL="15245745" algn="l" defTabSz="4355927" rtl="0" eaLnBrk="1" latinLnBrk="0" hangingPunct="1">
        <a:defRPr sz="8575" kern="1200">
          <a:solidFill>
            <a:schemeClr val="tx1"/>
          </a:solidFill>
          <a:latin typeface="+mn-lt"/>
          <a:ea typeface="+mn-ea"/>
          <a:cs typeface="+mn-cs"/>
        </a:defRPr>
      </a:lvl8pPr>
      <a:lvl9pPr marL="17423709" algn="l" defTabSz="4355927" rtl="0" eaLnBrk="1" latinLnBrk="0" hangingPunct="1">
        <a:defRPr sz="8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4.emf"/><Relationship Id="rId7" Type="http://schemas.openxmlformats.org/officeDocument/2006/relationships/image" Target="../media/image4.emf"/><Relationship Id="rId12" Type="http://schemas.openxmlformats.org/officeDocument/2006/relationships/image" Target="../media/image6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10" Type="http://schemas.openxmlformats.org/officeDocument/2006/relationships/image" Target="../media/image25.png"/><Relationship Id="rId4" Type="http://schemas.openxmlformats.org/officeDocument/2006/relationships/image" Target="../media/image14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E238BB-73A6-8D95-2AC7-680844A5D27A}"/>
              </a:ext>
            </a:extLst>
          </p:cNvPr>
          <p:cNvSpPr/>
          <p:nvPr/>
        </p:nvSpPr>
        <p:spPr>
          <a:xfrm>
            <a:off x="0" y="0"/>
            <a:ext cx="43559413" cy="32759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381985A-CBE4-46EA-8BB4-8503E5731B42}"/>
              </a:ext>
            </a:extLst>
          </p:cNvPr>
          <p:cNvSpPr/>
          <p:nvPr/>
        </p:nvSpPr>
        <p:spPr>
          <a:xfrm>
            <a:off x="369085" y="13041288"/>
            <a:ext cx="10942671" cy="64590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3C7C05F-10CD-FD6F-1C05-D314FB3F699A}"/>
              </a:ext>
            </a:extLst>
          </p:cNvPr>
          <p:cNvSpPr/>
          <p:nvPr/>
        </p:nvSpPr>
        <p:spPr>
          <a:xfrm>
            <a:off x="11565858" y="13161955"/>
            <a:ext cx="31613773" cy="133473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0ADA353-CC00-C453-DCB2-45A8778344C1}"/>
              </a:ext>
            </a:extLst>
          </p:cNvPr>
          <p:cNvSpPr/>
          <p:nvPr/>
        </p:nvSpPr>
        <p:spPr>
          <a:xfrm>
            <a:off x="369085" y="19786110"/>
            <a:ext cx="11360275" cy="62567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E2CBE8A-3A48-45CF-34F2-0CD355102380}"/>
              </a:ext>
            </a:extLst>
          </p:cNvPr>
          <p:cNvSpPr/>
          <p:nvPr/>
        </p:nvSpPr>
        <p:spPr>
          <a:xfrm>
            <a:off x="369085" y="5025313"/>
            <a:ext cx="10942671" cy="65090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5BC397-5AE3-D43E-ADA3-D96EF7D38BD9}"/>
              </a:ext>
            </a:extLst>
          </p:cNvPr>
          <p:cNvSpPr/>
          <p:nvPr/>
        </p:nvSpPr>
        <p:spPr>
          <a:xfrm>
            <a:off x="11565857" y="5025313"/>
            <a:ext cx="31613774" cy="65090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F029A72-37C5-BC33-C933-088EBD987EB1}"/>
              </a:ext>
            </a:extLst>
          </p:cNvPr>
          <p:cNvSpPr/>
          <p:nvPr/>
        </p:nvSpPr>
        <p:spPr>
          <a:xfrm>
            <a:off x="369085" y="278296"/>
            <a:ext cx="42810546" cy="31805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rectangular object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5A88C83-43C6-0748-0DBB-D95246A5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24" y="1066554"/>
            <a:ext cx="3116913" cy="1558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D0D779-C615-631F-9AFE-BBA11B8FDC15}"/>
              </a:ext>
            </a:extLst>
          </p:cNvPr>
          <p:cNvSpPr txBox="1"/>
          <p:nvPr/>
        </p:nvSpPr>
        <p:spPr>
          <a:xfrm>
            <a:off x="4400754" y="623452"/>
            <a:ext cx="38321676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800" b="1" dirty="0"/>
              <a:t>The causal impacts of climate change on Canadian industrial production: An instrumental variable analysis using geographical features as instruments</a:t>
            </a:r>
          </a:p>
          <a:p>
            <a:pPr algn="ctr">
              <a:lnSpc>
                <a:spcPct val="120000"/>
              </a:lnSpc>
            </a:pPr>
            <a:r>
              <a:rPr lang="en-US" sz="4400" dirty="0"/>
              <a:t>Sonny Min, </a:t>
            </a:r>
            <a:r>
              <a:rPr lang="en-US" sz="4400" dirty="0" err="1"/>
              <a:t>Donghui</a:t>
            </a:r>
            <a:r>
              <a:rPr lang="en-US" sz="4400" dirty="0"/>
              <a:t> Son, Lloyd T. Elliott</a:t>
            </a:r>
          </a:p>
          <a:p>
            <a:pPr algn="ctr">
              <a:lnSpc>
                <a:spcPct val="120000"/>
              </a:lnSpc>
            </a:pPr>
            <a:r>
              <a:rPr lang="en-US" sz="4400" dirty="0"/>
              <a:t>Department of Statistics and Actuarial Science, Simon Fraser University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A815ACD-88E5-2662-3280-87947A892E2E}"/>
              </a:ext>
            </a:extLst>
          </p:cNvPr>
          <p:cNvSpPr/>
          <p:nvPr/>
        </p:nvSpPr>
        <p:spPr>
          <a:xfrm>
            <a:off x="23709739" y="27932471"/>
            <a:ext cx="19469892" cy="46101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0" rtlCol="0" anchor="ctr"/>
          <a:lstStyle/>
          <a:p>
            <a:pPr>
              <a:lnSpc>
                <a:spcPct val="110000"/>
              </a:lnSpc>
            </a:pPr>
            <a:r>
              <a:rPr lang="en-US" sz="2500" dirty="0"/>
              <a:t>[1] </a:t>
            </a:r>
            <a:r>
              <a:rPr lang="en-CA" sz="2500" b="0" i="0" dirty="0" err="1">
                <a:solidFill>
                  <a:srgbClr val="222222"/>
                </a:solidFill>
                <a:effectLst/>
              </a:rPr>
              <a:t>Imbens</a:t>
            </a:r>
            <a:r>
              <a:rPr lang="en-CA" sz="2500" b="0" i="0" dirty="0">
                <a:solidFill>
                  <a:srgbClr val="222222"/>
                </a:solidFill>
                <a:effectLst/>
              </a:rPr>
              <a:t>, Guido W., and Joshua D. Angrist. "Identification and estimation of local average treatment effects." </a:t>
            </a:r>
            <a:r>
              <a:rPr lang="en-CA" sz="2500" b="0" i="1" dirty="0" err="1">
                <a:solidFill>
                  <a:srgbClr val="222222"/>
                </a:solidFill>
                <a:effectLst/>
              </a:rPr>
              <a:t>Econometrica</a:t>
            </a:r>
            <a:r>
              <a:rPr lang="en-CA" sz="2500" b="0" i="1" dirty="0">
                <a:solidFill>
                  <a:srgbClr val="222222"/>
                </a:solidFill>
                <a:effectLst/>
              </a:rPr>
              <a:t>: </a:t>
            </a:r>
            <a:br>
              <a:rPr lang="en-CA" sz="2500" b="0" i="1" dirty="0">
                <a:solidFill>
                  <a:srgbClr val="222222"/>
                </a:solidFill>
                <a:effectLst/>
              </a:rPr>
            </a:br>
            <a:r>
              <a:rPr lang="en-CA" sz="2500" b="0" i="1" dirty="0">
                <a:solidFill>
                  <a:srgbClr val="222222"/>
                </a:solidFill>
                <a:effectLst/>
              </a:rPr>
              <a:t>	journal of the Econometric Society</a:t>
            </a:r>
            <a:r>
              <a:rPr lang="en-CA" sz="2500" b="0" i="0" dirty="0">
                <a:solidFill>
                  <a:srgbClr val="222222"/>
                </a:solidFill>
                <a:effectLst/>
              </a:rPr>
              <a:t> (1994): 467-475.</a:t>
            </a:r>
          </a:p>
          <a:p>
            <a:pPr>
              <a:lnSpc>
                <a:spcPct val="110000"/>
              </a:lnSpc>
            </a:pPr>
            <a:r>
              <a:rPr lang="en-US" sz="2500" dirty="0"/>
              <a:t>[2] Angrist, Joshua D., and Guido W. </a:t>
            </a:r>
            <a:r>
              <a:rPr lang="en-US" sz="2500" dirty="0" err="1"/>
              <a:t>Imbens</a:t>
            </a:r>
            <a:r>
              <a:rPr lang="en-US" sz="2500" dirty="0"/>
              <a:t>. "Two-stage least squares estimation of average causal effects in models with variable treatment </a:t>
            </a:r>
            <a:br>
              <a:rPr lang="en-US" sz="2500" dirty="0"/>
            </a:br>
            <a:r>
              <a:rPr lang="en-US" sz="2500" dirty="0"/>
              <a:t>	intensity." Journal of the American statistical Association 90.430 (1995): 431-442.</a:t>
            </a:r>
          </a:p>
          <a:p>
            <a:pPr>
              <a:lnSpc>
                <a:spcPct val="110000"/>
              </a:lnSpc>
            </a:pPr>
            <a:r>
              <a:rPr lang="en-US" sz="2500" dirty="0"/>
              <a:t>[3] </a:t>
            </a:r>
            <a:r>
              <a:rPr lang="en-US" sz="2500" dirty="0" err="1"/>
              <a:t>Husnain</a:t>
            </a:r>
            <a:r>
              <a:rPr lang="en-US" sz="2500" dirty="0"/>
              <a:t>, Muhammad Iftikhar </a:t>
            </a:r>
            <a:r>
              <a:rPr lang="en-US" sz="2500" dirty="0" err="1"/>
              <a:t>Ul</a:t>
            </a:r>
            <a:r>
              <a:rPr lang="en-US" sz="2500" dirty="0"/>
              <a:t>, </a:t>
            </a:r>
            <a:r>
              <a:rPr lang="en-US" sz="2500" dirty="0" err="1"/>
              <a:t>Arjunan</a:t>
            </a:r>
            <a:r>
              <a:rPr lang="en-US" sz="2500" dirty="0"/>
              <a:t> Subramanian, and Azad Haider. "Robustness of geography as an instrument to assess impact of </a:t>
            </a:r>
            <a:br>
              <a:rPr lang="en-US" sz="2500" dirty="0"/>
            </a:br>
            <a:r>
              <a:rPr lang="en-US" sz="2500" dirty="0"/>
              <a:t>	climate change on agriculture." International Journal of Climate Change Strategies and Management 10.5 (2018): 654-669.</a:t>
            </a:r>
          </a:p>
          <a:p>
            <a:pPr>
              <a:lnSpc>
                <a:spcPct val="110000"/>
              </a:lnSpc>
            </a:pPr>
            <a:r>
              <a:rPr lang="en-US" sz="2500" dirty="0"/>
              <a:t>[4] Statistics Canada. “Industrial product price index, by major </a:t>
            </a:r>
            <a:r>
              <a:rPr lang="en-US" sz="2500" dirty="0" err="1"/>
              <a:t>productgroup”https</a:t>
            </a:r>
            <a:r>
              <a:rPr lang="en-US" sz="2500" dirty="0"/>
              <a:t>://www150.statcan.gc.ca/t1/tbl1/</a:t>
            </a:r>
            <a:r>
              <a:rPr lang="en-US" sz="2500" dirty="0" err="1"/>
              <a:t>en</a:t>
            </a:r>
            <a:r>
              <a:rPr lang="en-US" sz="2500" dirty="0"/>
              <a:t>/</a:t>
            </a:r>
            <a:r>
              <a:rPr lang="en-US" sz="2500" dirty="0" err="1"/>
              <a:t>tv.action?pid</a:t>
            </a:r>
            <a:r>
              <a:rPr lang="en-US" sz="2500" dirty="0"/>
              <a:t>=1810026501</a:t>
            </a:r>
          </a:p>
          <a:p>
            <a:pPr>
              <a:lnSpc>
                <a:spcPct val="110000"/>
              </a:lnSpc>
            </a:pPr>
            <a:r>
              <a:rPr lang="en-US" sz="2500" dirty="0"/>
              <a:t>[5] Bank of Canada. “Annual exchange rates” https://</a:t>
            </a:r>
            <a:r>
              <a:rPr lang="en-US" sz="2500" dirty="0" err="1"/>
              <a:t>www.bankofcanada.ca</a:t>
            </a:r>
            <a:r>
              <a:rPr lang="en-US" sz="2500" dirty="0"/>
              <a:t>/rates/exchange/annual-average-exchange-rates/</a:t>
            </a:r>
          </a:p>
          <a:p>
            <a:pPr>
              <a:lnSpc>
                <a:spcPct val="110000"/>
              </a:lnSpc>
            </a:pPr>
            <a:r>
              <a:rPr lang="en-US" sz="2500" dirty="0"/>
              <a:t>[6] Environment and Climate Change Canada. “Historical data” https://</a:t>
            </a:r>
            <a:r>
              <a:rPr lang="en-US" sz="2500" dirty="0" err="1"/>
              <a:t>climate.weather.gc.ca</a:t>
            </a:r>
            <a:r>
              <a:rPr lang="en-US" sz="2500" dirty="0"/>
              <a:t>/</a:t>
            </a:r>
            <a:r>
              <a:rPr lang="en-US" sz="2500" dirty="0" err="1"/>
              <a:t>historical_data</a:t>
            </a:r>
            <a:r>
              <a:rPr lang="en-US" sz="2500" dirty="0"/>
              <a:t>/</a:t>
            </a:r>
            <a:r>
              <a:rPr lang="en-US" sz="2500" dirty="0" err="1"/>
              <a:t>search_historic_data_e.html</a:t>
            </a:r>
            <a:endParaRPr lang="en-US" sz="2500" dirty="0"/>
          </a:p>
          <a:p>
            <a:pPr>
              <a:lnSpc>
                <a:spcPct val="110000"/>
              </a:lnSpc>
            </a:pPr>
            <a:r>
              <a:rPr lang="en-US" sz="2500" dirty="0"/>
              <a:t>[7] Lamprecht, Christian S. “</a:t>
            </a:r>
            <a:r>
              <a:rPr lang="en-US" sz="2500" dirty="0" err="1"/>
              <a:t>Meteostat</a:t>
            </a:r>
            <a:r>
              <a:rPr lang="en-US" sz="2500" dirty="0"/>
              <a:t> Python 1.2.0.”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8F9D86-22D3-6A80-8274-58E5BDB26E50}"/>
              </a:ext>
            </a:extLst>
          </p:cNvPr>
          <p:cNvSpPr/>
          <p:nvPr/>
        </p:nvSpPr>
        <p:spPr>
          <a:xfrm>
            <a:off x="369086" y="26042846"/>
            <a:ext cx="23078910" cy="65265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0" rtlCol="0" anchor="ctr"/>
          <a:lstStyle/>
          <a:p>
            <a:pPr marL="571500" indent="-571500" algn="l">
              <a:lnSpc>
                <a:spcPct val="130000"/>
              </a:lnSpc>
              <a:buFont typeface="Wingdings" pitchFamily="2" charset="2"/>
              <a:buChar char="q"/>
            </a:pPr>
            <a:r>
              <a:rPr lang="en-CA" sz="2800" b="0" i="0" dirty="0">
                <a:solidFill>
                  <a:schemeClr val="tx1"/>
                </a:solidFill>
                <a:effectLst/>
              </a:rPr>
              <a:t>The increase in average temperature had a positive impact on log(production) in the </a:t>
            </a:r>
            <a:r>
              <a:rPr lang="en-CA" sz="2800" dirty="0">
                <a:solidFill>
                  <a:schemeClr val="tx1"/>
                </a:solidFill>
              </a:rPr>
              <a:t>five </a:t>
            </a:r>
            <a:r>
              <a:rPr lang="en-CA" sz="2800" b="0" i="0" dirty="0">
                <a:solidFill>
                  <a:schemeClr val="tx1"/>
                </a:solidFill>
                <a:effectLst/>
              </a:rPr>
              <a:t>main industries, particularly in Saskatchewan (SK) and </a:t>
            </a:r>
            <a:br>
              <a:rPr lang="en-CA" sz="2800" b="0" i="0" dirty="0">
                <a:solidFill>
                  <a:schemeClr val="tx1"/>
                </a:solidFill>
                <a:effectLst/>
              </a:rPr>
            </a:br>
            <a:r>
              <a:rPr lang="en-CA" sz="2800" b="0" i="0" dirty="0">
                <a:solidFill>
                  <a:schemeClr val="tx1"/>
                </a:solidFill>
                <a:effectLst/>
              </a:rPr>
              <a:t>Manitoba (MB). However, Prince Edward Island (PE) experienced mixed effects.</a:t>
            </a:r>
          </a:p>
          <a:p>
            <a:pPr marL="571500" indent="-571500" algn="l">
              <a:lnSpc>
                <a:spcPct val="130000"/>
              </a:lnSpc>
              <a:buFont typeface="Wingdings" pitchFamily="2" charset="2"/>
              <a:buChar char="q"/>
            </a:pPr>
            <a:r>
              <a:rPr lang="en-CA" sz="2800" b="0" i="0" dirty="0">
                <a:solidFill>
                  <a:schemeClr val="tx1"/>
                </a:solidFill>
                <a:effectLst/>
              </a:rPr>
              <a:t>While some provinces remained unaffected, SK faced negative impacts from both temperature extremes on two out of the five major industries, </a:t>
            </a:r>
            <a:br>
              <a:rPr lang="en-CA" sz="2800" b="0" i="0" dirty="0">
                <a:solidFill>
                  <a:schemeClr val="tx1"/>
                </a:solidFill>
                <a:effectLst/>
              </a:rPr>
            </a:br>
            <a:r>
              <a:rPr lang="en-CA" sz="2800" b="0" i="0" dirty="0">
                <a:solidFill>
                  <a:schemeClr val="tx1"/>
                </a:solidFill>
                <a:effectLst/>
              </a:rPr>
              <a:t>and Alberta faced similar effects on one industry. In BC, one industry benefited from extreme maximum temperature days, but two industries </a:t>
            </a:r>
            <a:br>
              <a:rPr lang="en-CA" sz="2800" b="0" i="0" dirty="0">
                <a:solidFill>
                  <a:schemeClr val="tx1"/>
                </a:solidFill>
                <a:effectLst/>
              </a:rPr>
            </a:br>
            <a:r>
              <a:rPr lang="en-CA" sz="2800" b="0" i="0" dirty="0">
                <a:solidFill>
                  <a:schemeClr val="tx1"/>
                </a:solidFill>
                <a:effectLst/>
              </a:rPr>
              <a:t>suffered from extreme minimum temperatures.</a:t>
            </a:r>
          </a:p>
          <a:p>
            <a:pPr marL="571500" indent="-571500" algn="l">
              <a:lnSpc>
                <a:spcPct val="130000"/>
              </a:lnSpc>
              <a:buFont typeface="Wingdings" pitchFamily="2" charset="2"/>
              <a:buChar char="q"/>
            </a:pPr>
            <a:r>
              <a:rPr lang="en-CA" sz="2800" dirty="0">
                <a:solidFill>
                  <a:schemeClr val="tx1"/>
                </a:solidFill>
              </a:rPr>
              <a:t>These results suggest that a gradual increase in average temperature may have positive impacts, while sudden temperature fluctuations, whether increases or decreases, could impede industrial activities. </a:t>
            </a:r>
          </a:p>
          <a:p>
            <a:pPr marL="571500" indent="-571500" algn="l">
              <a:lnSpc>
                <a:spcPct val="130000"/>
              </a:lnSpc>
              <a:buFont typeface="Wingdings" pitchFamily="2" charset="2"/>
              <a:buChar char="q"/>
            </a:pPr>
            <a:r>
              <a:rPr lang="en-US" altLang="ko-KR" sz="2800" b="0" i="0" dirty="0">
                <a:solidFill>
                  <a:schemeClr val="tx1"/>
                </a:solidFill>
                <a:effectLst/>
              </a:rPr>
              <a:t>Utilizing more finely segmented industrial production data would</a:t>
            </a:r>
            <a:r>
              <a:rPr lang="ko-KR" altLang="en-US" sz="2800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altLang="ko-KR" sz="2800" b="0" i="0" dirty="0">
                <a:solidFill>
                  <a:schemeClr val="tx1"/>
                </a:solidFill>
                <a:effectLst/>
              </a:rPr>
              <a:t>be beneficial to conduct a more</a:t>
            </a:r>
            <a:r>
              <a:rPr lang="ko-KR" altLang="en-US" sz="2800" b="0" i="0" dirty="0">
                <a:solidFill>
                  <a:schemeClr val="tx1"/>
                </a:solidFill>
                <a:effectLst/>
              </a:rPr>
              <a:t> </a:t>
            </a:r>
            <a:r>
              <a:rPr lang="en-US" altLang="ko-KR" sz="2800" b="0" i="0" dirty="0">
                <a:solidFill>
                  <a:schemeClr val="tx1"/>
                </a:solidFill>
                <a:effectLst/>
              </a:rPr>
              <a:t>comprehensive impact analysis</a:t>
            </a:r>
            <a:r>
              <a:rPr lang="en-CA" sz="2800" b="0" i="0" dirty="0">
                <a:solidFill>
                  <a:schemeClr val="tx1"/>
                </a:solidFill>
                <a:effectLst/>
              </a:rPr>
              <a:t>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8DCCF9-8B49-DC4D-C0C8-678498BBA23A}"/>
              </a:ext>
            </a:extLst>
          </p:cNvPr>
          <p:cNvSpPr/>
          <p:nvPr/>
        </p:nvSpPr>
        <p:spPr>
          <a:xfrm>
            <a:off x="369085" y="3703675"/>
            <a:ext cx="10942671" cy="1273274"/>
          </a:xfrm>
          <a:prstGeom prst="rect">
            <a:avLst/>
          </a:prstGeom>
          <a:solidFill>
            <a:srgbClr val="A6192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Motivation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2A7744-1677-AD21-E3E6-71029310ACFB}"/>
              </a:ext>
            </a:extLst>
          </p:cNvPr>
          <p:cNvSpPr/>
          <p:nvPr/>
        </p:nvSpPr>
        <p:spPr>
          <a:xfrm>
            <a:off x="11565857" y="3682648"/>
            <a:ext cx="31613774" cy="1273274"/>
          </a:xfrm>
          <a:prstGeom prst="rect">
            <a:avLst/>
          </a:prstGeom>
          <a:solidFill>
            <a:srgbClr val="A6192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Two-stage least squares (IV-2SLS) method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D6277C6-9895-6495-5336-0EF0BC78B316}"/>
              </a:ext>
            </a:extLst>
          </p:cNvPr>
          <p:cNvSpPr/>
          <p:nvPr/>
        </p:nvSpPr>
        <p:spPr>
          <a:xfrm>
            <a:off x="11559635" y="11805458"/>
            <a:ext cx="31619997" cy="1273274"/>
          </a:xfrm>
          <a:prstGeom prst="rect">
            <a:avLst/>
          </a:prstGeom>
          <a:solidFill>
            <a:srgbClr val="A6192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Causal impacts of climate change on Canadian economic productivity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8281BF4-C8D1-766E-9A5C-BC1F306FE330}"/>
              </a:ext>
            </a:extLst>
          </p:cNvPr>
          <p:cNvSpPr/>
          <p:nvPr/>
        </p:nvSpPr>
        <p:spPr>
          <a:xfrm>
            <a:off x="23709878" y="26772631"/>
            <a:ext cx="19457846" cy="1273274"/>
          </a:xfrm>
          <a:prstGeom prst="rect">
            <a:avLst/>
          </a:prstGeom>
          <a:solidFill>
            <a:srgbClr val="A6192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</a:t>
            </a:r>
          </a:p>
        </p:txBody>
      </p:sp>
      <p:pic>
        <p:nvPicPr>
          <p:cNvPr id="65" name="Picture 6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AE8DC70-F126-4C76-303E-25CBB2A7E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5759" y="2026954"/>
            <a:ext cx="1059417" cy="1059417"/>
          </a:xfrm>
          <a:prstGeom prst="rect">
            <a:avLst/>
          </a:prstGeom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0F66CDD-1629-78AB-DF29-AF0E78DB177C}"/>
              </a:ext>
            </a:extLst>
          </p:cNvPr>
          <p:cNvSpPr/>
          <p:nvPr/>
        </p:nvSpPr>
        <p:spPr>
          <a:xfrm>
            <a:off x="41985756" y="3041662"/>
            <a:ext cx="1059417" cy="301314"/>
          </a:xfrm>
          <a:prstGeom prst="roundRect">
            <a:avLst/>
          </a:prstGeom>
          <a:solidFill>
            <a:srgbClr val="A61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B01904-285E-AC14-8F70-D6696D0D9921}"/>
                  </a:ext>
                </a:extLst>
              </p:cNvPr>
              <p:cNvSpPr txBox="1"/>
              <p:nvPr/>
            </p:nvSpPr>
            <p:spPr>
              <a:xfrm>
                <a:off x="11559635" y="13216979"/>
                <a:ext cx="31619996" cy="611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Census subdivisions represented by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sz="3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2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CA" sz="3200" b="1" i="1" dirty="0" smtClean="0">
                            <a:latin typeface="Cambria Math" panose="02040503050406030204" pitchFamily="18" charset="0"/>
                          </a:rPr>
                          <m:t>𝑨𝑻𝑬</m:t>
                        </m:r>
                      </m:sub>
                    </m:sSub>
                  </m:oMath>
                </a14:m>
                <a:r>
                  <a:rPr lang="en-US" sz="3200" b="1" dirty="0"/>
                  <a:t> of their most dominant industry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B01904-285E-AC14-8F70-D6696D0D9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635" y="13216979"/>
                <a:ext cx="31619996" cy="611386"/>
              </a:xfrm>
              <a:prstGeom prst="rect">
                <a:avLst/>
              </a:prstGeom>
              <a:blipFill>
                <a:blip r:embed="rId5"/>
                <a:stretch>
                  <a:fillRect t="-12245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96631F6-14BB-E042-E964-FCE25C21F3FA}"/>
              </a:ext>
            </a:extLst>
          </p:cNvPr>
          <p:cNvSpPr txBox="1"/>
          <p:nvPr/>
        </p:nvSpPr>
        <p:spPr>
          <a:xfrm>
            <a:off x="576903" y="13216979"/>
            <a:ext cx="10734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The proportion of Canadian industrial production</a:t>
            </a:r>
            <a:endParaRPr lang="en-US" sz="3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09AD8F-1672-69BA-26B6-E031BEAFEB55}"/>
              </a:ext>
            </a:extLst>
          </p:cNvPr>
          <p:cNvSpPr txBox="1"/>
          <p:nvPr/>
        </p:nvSpPr>
        <p:spPr>
          <a:xfrm>
            <a:off x="343092" y="13797672"/>
            <a:ext cx="323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# census subdivisions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326F14-A40D-2B62-AFBC-03872746EB57}"/>
              </a:ext>
            </a:extLst>
          </p:cNvPr>
          <p:cNvSpPr txBox="1"/>
          <p:nvPr/>
        </p:nvSpPr>
        <p:spPr>
          <a:xfrm>
            <a:off x="343092" y="16554257"/>
            <a:ext cx="323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Production in CAD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88D84A-8133-EABB-30C2-9E3A1D744EDE}"/>
              </a:ext>
            </a:extLst>
          </p:cNvPr>
          <p:cNvSpPr txBox="1"/>
          <p:nvPr/>
        </p:nvSpPr>
        <p:spPr>
          <a:xfrm>
            <a:off x="5957345" y="13736156"/>
            <a:ext cx="429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dirty="0"/>
              <a:t>* Based on year 2021</a:t>
            </a:r>
            <a:endParaRPr lang="en-US" sz="2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755778-2C7A-418C-5A9B-1786DC7D8E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32" t="3073" r="4452" b="63048"/>
          <a:stretch/>
        </p:blipFill>
        <p:spPr>
          <a:xfrm>
            <a:off x="3474337" y="14234209"/>
            <a:ext cx="7479775" cy="12896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F64DD0-5172-E0D5-9157-7A4C5A3DFA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95" t="5057" r="5863" b="5873"/>
          <a:stretch/>
        </p:blipFill>
        <p:spPr>
          <a:xfrm>
            <a:off x="908197" y="14132074"/>
            <a:ext cx="2383122" cy="23568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7DC9C0-C0CB-2D6A-8F8F-8A9F1D190C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7" t="1275" r="5132" b="1213"/>
          <a:stretch/>
        </p:blipFill>
        <p:spPr>
          <a:xfrm>
            <a:off x="860070" y="16940121"/>
            <a:ext cx="2383122" cy="2240879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F6BBAA7A-0EC2-23CE-480D-2F574DE48E32}"/>
              </a:ext>
            </a:extLst>
          </p:cNvPr>
          <p:cNvSpPr/>
          <p:nvPr/>
        </p:nvSpPr>
        <p:spPr>
          <a:xfrm>
            <a:off x="369085" y="11787576"/>
            <a:ext cx="10942671" cy="1273274"/>
          </a:xfrm>
          <a:prstGeom prst="rect">
            <a:avLst/>
          </a:prstGeom>
          <a:solidFill>
            <a:srgbClr val="A6192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b="1" dirty="0"/>
              <a:t>Canadian industrial production</a:t>
            </a:r>
            <a:endParaRPr lang="en-US" sz="48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7BE655F-7CB1-1C1B-D882-8583A69BD66A}"/>
              </a:ext>
            </a:extLst>
          </p:cNvPr>
          <p:cNvSpPr txBox="1"/>
          <p:nvPr/>
        </p:nvSpPr>
        <p:spPr>
          <a:xfrm>
            <a:off x="3573818" y="15663904"/>
            <a:ext cx="78142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CA" sz="2800" b="0" i="0" dirty="0">
                <a:solidFill>
                  <a:schemeClr val="tx1"/>
                </a:solidFill>
                <a:effectLst/>
              </a:rPr>
              <a:t>Five industry groups </a:t>
            </a:r>
            <a:r>
              <a:rPr lang="en-US" altLang="ko-KR" sz="2800" b="0" i="0" dirty="0">
                <a:solidFill>
                  <a:schemeClr val="tx1"/>
                </a:solidFill>
                <a:effectLst/>
              </a:rPr>
              <a:t>dominated industrial production in Canada, </a:t>
            </a:r>
            <a:r>
              <a:rPr lang="en-CA" sz="2800" b="0" i="0" dirty="0">
                <a:solidFill>
                  <a:schemeClr val="tx1"/>
                </a:solidFill>
                <a:effectLst/>
              </a:rPr>
              <a:t>comprising 91.1% of the</a:t>
            </a:r>
            <a:r>
              <a:rPr lang="en-US" sz="2800" b="0" i="0" dirty="0">
                <a:solidFill>
                  <a:schemeClr val="tx1"/>
                </a:solidFill>
                <a:effectLst/>
              </a:rPr>
              <a:t> </a:t>
            </a:r>
            <a:r>
              <a:rPr lang="en-CA" sz="2800" b="0" i="0" dirty="0">
                <a:solidFill>
                  <a:schemeClr val="tx1"/>
                </a:solidFill>
                <a:effectLst/>
              </a:rPr>
              <a:t>most</a:t>
            </a:r>
            <a:r>
              <a:rPr lang="en-US" sz="2800" dirty="0"/>
              <a:t> dominant</a:t>
            </a:r>
            <a:r>
              <a:rPr lang="en-CA" sz="2800" b="0" i="0" dirty="0">
                <a:solidFill>
                  <a:schemeClr val="tx1"/>
                </a:solidFill>
                <a:effectLst/>
              </a:rPr>
              <a:t> industry within census subdivisions and contributing to 55.6% of the nation's overall industrial production.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CA" sz="2800" b="0" i="0" dirty="0">
                <a:solidFill>
                  <a:schemeClr val="tx1"/>
                </a:solidFill>
                <a:effectLst/>
              </a:rPr>
              <a:t>Consequently, allocating our efforts to prioritize fostering positive impacts and addressing adverse effects within these five groups is advisable.</a:t>
            </a:r>
            <a:endParaRPr lang="en-US" sz="28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4DC02AE-6066-B157-DBF7-C3BBAB5AAEDF}"/>
              </a:ext>
            </a:extLst>
          </p:cNvPr>
          <p:cNvSpPr/>
          <p:nvPr/>
        </p:nvSpPr>
        <p:spPr>
          <a:xfrm>
            <a:off x="343092" y="4974254"/>
            <a:ext cx="10942671" cy="65570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0" rtlCol="0" anchor="ctr"/>
          <a:lstStyle/>
          <a:p>
            <a:pPr marL="571500" indent="-571500" algn="l">
              <a:lnSpc>
                <a:spcPct val="130000"/>
              </a:lnSpc>
              <a:buFont typeface="Wingdings" pitchFamily="2" charset="2"/>
              <a:buChar char="q"/>
            </a:pPr>
            <a:r>
              <a:rPr lang="en-CA" sz="2800" b="0" i="0" dirty="0">
                <a:solidFill>
                  <a:schemeClr val="tx1"/>
                </a:solidFill>
                <a:effectLst/>
              </a:rPr>
              <a:t>In order to adequately prepare for climate change, it is imperative to comprehend the impact of climate change on industries in Canada. </a:t>
            </a:r>
          </a:p>
          <a:p>
            <a:pPr marL="571500" indent="-571500" algn="l">
              <a:lnSpc>
                <a:spcPct val="130000"/>
              </a:lnSpc>
              <a:buFont typeface="Wingdings" pitchFamily="2" charset="2"/>
              <a:buChar char="q"/>
            </a:pPr>
            <a:r>
              <a:rPr lang="en-CA" sz="2800" b="0" i="0" dirty="0">
                <a:solidFill>
                  <a:schemeClr val="tx1"/>
                </a:solidFill>
                <a:effectLst/>
              </a:rPr>
              <a:t>However, the conventional regression method fails to provide a precise influence of temperature changes on these industries due to biases induced by the presence of </a:t>
            </a:r>
            <a:r>
              <a:rPr lang="en-CA" sz="2800" dirty="0">
                <a:solidFill>
                  <a:schemeClr val="tx1"/>
                </a:solidFill>
              </a:rPr>
              <a:t>unmeasured </a:t>
            </a:r>
            <a:r>
              <a:rPr lang="en-CA" sz="2800" b="0" i="0" dirty="0">
                <a:solidFill>
                  <a:schemeClr val="tx1"/>
                </a:solidFill>
                <a:effectLst/>
              </a:rPr>
              <a:t>confounders. </a:t>
            </a:r>
          </a:p>
          <a:p>
            <a:pPr marL="571500" indent="-571500" algn="l">
              <a:lnSpc>
                <a:spcPct val="130000"/>
              </a:lnSpc>
              <a:buFont typeface="Wingdings" pitchFamily="2" charset="2"/>
              <a:buChar char="q"/>
            </a:pPr>
            <a:r>
              <a:rPr lang="en-CA" sz="2800" b="0" i="0" dirty="0">
                <a:solidFill>
                  <a:schemeClr val="tx1"/>
                </a:solidFill>
                <a:effectLst/>
              </a:rPr>
              <a:t>Furthermore, conducting a randomized controlled trial (RCT) to ascertain these effects is unfeasible.</a:t>
            </a:r>
          </a:p>
          <a:p>
            <a:pPr marL="571500" indent="-571500">
              <a:lnSpc>
                <a:spcPct val="130000"/>
              </a:lnSpc>
              <a:buFont typeface="Wingdings" pitchFamily="2" charset="2"/>
              <a:buChar char="q"/>
            </a:pPr>
            <a:r>
              <a:rPr lang="en-CA" sz="2800" dirty="0">
                <a:solidFill>
                  <a:schemeClr val="tx1"/>
                </a:solidFill>
              </a:rPr>
              <a:t>In this project, we use instrumental variable analysis to determine the causal impacts of three temperature factors on economic productivity in Canadian census subdivisions.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B88C569-97C6-74D3-505D-2975F73E8B4E}"/>
                  </a:ext>
                </a:extLst>
              </p:cNvPr>
              <p:cNvSpPr/>
              <p:nvPr/>
            </p:nvSpPr>
            <p:spPr>
              <a:xfrm>
                <a:off x="25897525" y="4974254"/>
                <a:ext cx="16913259" cy="655707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360000" rtlCol="0" anchor="ctr"/>
              <a:lstStyle/>
              <a:p>
                <a:pPr marL="571500" indent="-571500" algn="l">
                  <a:lnSpc>
                    <a:spcPct val="130000"/>
                  </a:lnSpc>
                  <a:buFont typeface="Wingdings" pitchFamily="2" charset="2"/>
                  <a:buChar char="q"/>
                </a:pPr>
                <a:r>
                  <a:rPr lang="en-CA" sz="3200" b="1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Instrumental variable analysis</a:t>
                </a:r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 is a method used to estimate causal effects for cases </a:t>
                </a:r>
                <a:b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</a:br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where randomized controlled trials are not feasible</a:t>
                </a:r>
                <a:r>
                  <a:rPr lang="en-CA" sz="2800" baseline="300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[1]</a:t>
                </a:r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. </a:t>
                </a:r>
              </a:p>
              <a:p>
                <a:pPr marL="571500" indent="-571500" algn="l">
                  <a:lnSpc>
                    <a:spcPct val="130000"/>
                  </a:lnSpc>
                  <a:buFont typeface="Wingdings" pitchFamily="2" charset="2"/>
                  <a:buChar char="q"/>
                </a:pPr>
                <a:r>
                  <a:rPr lang="en-CA" sz="3200" b="1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The two-stage least squares</a:t>
                </a:r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 method (IV-2SLS)</a:t>
                </a:r>
                <a:r>
                  <a:rPr lang="en-CA" sz="2800" baseline="300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[2]</a:t>
                </a:r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: </a:t>
                </a:r>
              </a:p>
              <a:p>
                <a:pPr marL="1028700" lvl="1" indent="-571500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CA" sz="2800" u="sng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Stage 1</a:t>
                </a:r>
                <a:r>
                  <a:rPr lang="en-CA" sz="2800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: Fit linear </a:t>
                </a:r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regression from the IVs(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𝑍</m:t>
                    </m:r>
                  </m:oMath>
                </a14:m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) to the treatment,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accPr>
                      <m:e>
                        <m:r>
                          <a:rPr lang="en-CA" sz="28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𝑇</m:t>
                        </m:r>
                      </m:e>
                    </m:acc>
                    <m:r>
                      <a:rPr lang="en-CA" sz="2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=</m:t>
                    </m:r>
                    <m:r>
                      <a:rPr lang="en-CA" sz="2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CA" sz="2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r>
                          <a:rPr lang="en-CA" sz="2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𝑇</m:t>
                        </m:r>
                        <m:r>
                          <a:rPr lang="en-CA" sz="2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 </m:t>
                        </m:r>
                      </m:e>
                    </m:d>
                    <m:r>
                      <a:rPr lang="en-CA" sz="2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  <m:r>
                      <a:rPr lang="en-CA" sz="28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𝑍</m:t>
                    </m:r>
                    <m:r>
                      <a:rPr lang="en-CA" sz="2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]</m:t>
                    </m:r>
                  </m:oMath>
                </a14:m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. </a:t>
                </a:r>
              </a:p>
              <a:p>
                <a:pPr marL="1028700" lvl="1" indent="-571500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CA" sz="2800" u="sng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Stage 2</a:t>
                </a:r>
                <a:r>
                  <a:rPr lang="en-CA" sz="2800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: Fit linear regression on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𝑌</m:t>
                    </m:r>
                  </m:oMath>
                </a14:m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accPr>
                      <m:e>
                        <m:r>
                          <a:rPr lang="en-CA" sz="2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 and measured confounders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𝑋</m:t>
                    </m:r>
                  </m:oMath>
                </a14:m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 (</a:t>
                </a:r>
                <a:r>
                  <a:rPr lang="en-US" sz="2800" dirty="0">
                    <a:solidFill>
                      <a:schemeClr val="tx1"/>
                    </a:solidFill>
                  </a:rPr>
                  <a:t>year, season, commodity prices (metal, oil, etc), CAD-USD rate</a:t>
                </a:r>
                <a:r>
                  <a:rPr lang="en-CA" sz="2800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)</a:t>
                </a:r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.</a:t>
                </a:r>
              </a:p>
              <a:p>
                <a:pPr marL="1485900" lvl="2" indent="-5715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Unmeasured confounders </a:t>
                </a:r>
                <a:r>
                  <a:rPr lang="en-CA" sz="2800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influencing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𝑌</m:t>
                    </m:r>
                  </m:oMath>
                </a14:m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 through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𝑇</m:t>
                    </m:r>
                  </m:oMath>
                </a14:m>
                <a:r>
                  <a:rPr lang="en-CA" sz="2800" dirty="0">
                    <a:solidFill>
                      <a:srgbClr val="000000"/>
                    </a:solidFill>
                    <a:effectLst/>
                    <a:ea typeface="Malgun Gothic" panose="020B0503020000020004" pitchFamily="34" charset="-127"/>
                  </a:rPr>
                  <a:t> are controlled for by </a:t>
                </a:r>
                <a:r>
                  <a:rPr lang="en-CA" sz="2800" dirty="0">
                    <a:solidFill>
                      <a:schemeClr val="tx1"/>
                    </a:solidFill>
                  </a:rPr>
                  <a:t>replacing </a:t>
                </a:r>
                <a14:m>
                  <m:oMath xmlns:m="http://schemas.openxmlformats.org/officeDocument/2006/math">
                    <m:r>
                      <a:rPr lang="en-CA" sz="2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sz="2800" dirty="0">
                    <a:effectLst/>
                  </a:rPr>
                  <a:t> with</a:t>
                </a:r>
                <a:r>
                  <a:rPr lang="en-CA" sz="2800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CA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𝑇</m:t>
                        </m:r>
                        <m:r>
                          <a:rPr lang="en-CA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 </m:t>
                        </m:r>
                      </m:e>
                    </m:d>
                    <m:r>
                      <a:rPr lang="en-CA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  <m:r>
                      <a:rPr lang="en-CA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𝑍</m:t>
                    </m:r>
                    <m:r>
                      <a:rPr lang="en-CA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]</m:t>
                    </m:r>
                  </m:oMath>
                </a14:m>
                <a:r>
                  <a:rPr lang="en-CA" sz="2800" dirty="0">
                    <a:effectLst/>
                  </a:rPr>
                  <a:t>.</a:t>
                </a:r>
              </a:p>
              <a:p>
                <a:pPr marL="1028700" lvl="1" indent="-571500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CA" sz="2800" dirty="0">
                    <a:effectLst/>
                  </a:rPr>
                  <a:t>The </a:t>
                </a:r>
                <a:r>
                  <a:rPr lang="en-CA" sz="3200" b="1" dirty="0">
                    <a:effectLst/>
                  </a:rPr>
                  <a:t>average treatment effect (ATE)</a:t>
                </a:r>
                <a:r>
                  <a:rPr lang="en-CA" sz="2800" dirty="0">
                    <a:effectLst/>
                  </a:rPr>
                  <a:t> is then the coefficient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800" b="0" i="1" smtClean="0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CA" sz="28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sz="2800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namely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1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accPr>
                          <m:e>
                            <m:r>
                              <a:rPr lang="en-CA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CA" sz="28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𝐴𝑇𝐸</m:t>
                        </m:r>
                      </m:sub>
                    </m:sSub>
                  </m:oMath>
                </a14:m>
                <a:r>
                  <a:rPr lang="en-CA" sz="2800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.</a:t>
                </a:r>
              </a:p>
              <a:p>
                <a:pPr marL="571500" indent="-571500">
                  <a:lnSpc>
                    <a:spcPct val="130000"/>
                  </a:lnSpc>
                  <a:buFont typeface="Wingdings" pitchFamily="2" charset="2"/>
                  <a:buChar char="q"/>
                </a:pPr>
                <a:r>
                  <a:rPr lang="en-CA" sz="2800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It has been shown that latitude and longitude can serve as robust IVs for the effect of temperature changes</a:t>
                </a:r>
                <a:r>
                  <a:rPr lang="en-CA" sz="2800" baseline="30000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[3]</a:t>
                </a:r>
                <a:r>
                  <a:rPr lang="en-CA" sz="2800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.</a:t>
                </a:r>
              </a:p>
              <a:p>
                <a:pPr marL="571500" indent="-571500">
                  <a:lnSpc>
                    <a:spcPct val="130000"/>
                  </a:lnSpc>
                  <a:buFont typeface="Wingdings" pitchFamily="2" charset="2"/>
                  <a:buChar char="q"/>
                </a:pPr>
                <a:r>
                  <a:rPr lang="en-CA" sz="2800" dirty="0">
                    <a:solidFill>
                      <a:srgbClr val="000000"/>
                    </a:solidFill>
                    <a:ea typeface="Malgun Gothic" panose="020B0503020000020004" pitchFamily="34" charset="-127"/>
                  </a:rPr>
                  <a:t>We estimated the ATE of three different treatment variables on log(production) using IV-2SLS.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B88C569-97C6-74D3-505D-2975F73E8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7525" y="4974254"/>
                <a:ext cx="16913259" cy="6557074"/>
              </a:xfrm>
              <a:prstGeom prst="rect">
                <a:avLst/>
              </a:prstGeom>
              <a:blipFill>
                <a:blip r:embed="rId9"/>
                <a:stretch>
                  <a:fillRect r="-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F51C2CE-4D97-317E-8947-3FE0A5401EAD}"/>
              </a:ext>
            </a:extLst>
          </p:cNvPr>
          <p:cNvGrpSpPr/>
          <p:nvPr/>
        </p:nvGrpSpPr>
        <p:grpSpPr>
          <a:xfrm>
            <a:off x="12011757" y="5825441"/>
            <a:ext cx="13387165" cy="5088530"/>
            <a:chOff x="27119666" y="3795555"/>
            <a:chExt cx="13387165" cy="5088530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CC6CB62D-39C3-3E2E-B56B-CDE5D3032FB5}"/>
                </a:ext>
              </a:extLst>
            </p:cNvPr>
            <p:cNvSpPr/>
            <p:nvPr/>
          </p:nvSpPr>
          <p:spPr>
            <a:xfrm>
              <a:off x="29648745" y="3795555"/>
              <a:ext cx="3899011" cy="140682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Instrument (Z)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(latitude &amp; longitude)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856FC38B-BA26-3620-E68A-EFC7C32FC1E3}"/>
                </a:ext>
              </a:extLst>
            </p:cNvPr>
            <p:cNvSpPr/>
            <p:nvPr/>
          </p:nvSpPr>
          <p:spPr>
            <a:xfrm>
              <a:off x="29648746" y="6703194"/>
              <a:ext cx="3899011" cy="140682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Treatment (T)</a:t>
              </a: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(</a:t>
              </a:r>
              <a:r>
                <a:rPr lang="en-CA" altLang="ko-KR" sz="3200" dirty="0">
                  <a:solidFill>
                    <a:schemeClr val="bg1"/>
                  </a:solidFill>
                </a:rPr>
                <a:t>temperature)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BA16F25E-6D1A-0C2B-9BF8-87322BB1BB01}"/>
                </a:ext>
              </a:extLst>
            </p:cNvPr>
            <p:cNvSpPr/>
            <p:nvPr/>
          </p:nvSpPr>
          <p:spPr>
            <a:xfrm>
              <a:off x="36607820" y="6703194"/>
              <a:ext cx="3899011" cy="140682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Outcome (Y)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(production)</a:t>
              </a:r>
            </a:p>
          </p:txBody>
        </p:sp>
        <p:sp>
          <p:nvSpPr>
            <p:cNvPr id="124" name="Right Arrow 123">
              <a:extLst>
                <a:ext uri="{FF2B5EF4-FFF2-40B4-BE49-F238E27FC236}">
                  <a16:creationId xmlns:a16="http://schemas.microsoft.com/office/drawing/2014/main" id="{B13F620F-4817-FA3A-0E5D-BF0E719ED8EB}"/>
                </a:ext>
              </a:extLst>
            </p:cNvPr>
            <p:cNvSpPr/>
            <p:nvPr/>
          </p:nvSpPr>
          <p:spPr>
            <a:xfrm>
              <a:off x="33731201" y="6898127"/>
              <a:ext cx="2616200" cy="1052360"/>
            </a:xfrm>
            <a:prstGeom prst="rightArrow">
              <a:avLst>
                <a:gd name="adj1" fmla="val 50000"/>
                <a:gd name="adj2" fmla="val 4838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F5C635B9-3D09-F342-9716-06D32B4C9C97}"/>
                    </a:ext>
                  </a:extLst>
                </p:cNvPr>
                <p:cNvSpPr txBox="1"/>
                <p:nvPr/>
              </p:nvSpPr>
              <p:spPr>
                <a:xfrm>
                  <a:off x="27119666" y="5578822"/>
                  <a:ext cx="47488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Stage 1: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F5C635B9-3D09-F342-9716-06D32B4C9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9666" y="5578822"/>
                  <a:ext cx="4748809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3733" t="-15686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3502D3D-4D1F-14C8-778A-BE82EC02D506}"/>
                    </a:ext>
                  </a:extLst>
                </p:cNvPr>
                <p:cNvSpPr txBox="1"/>
                <p:nvPr/>
              </p:nvSpPr>
              <p:spPr>
                <a:xfrm>
                  <a:off x="31971541" y="8237754"/>
                  <a:ext cx="785578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Stage 2: </a:t>
                  </a:r>
                  <a14:m>
                    <m:oMath xmlns:m="http://schemas.openxmlformats.org/officeDocument/2006/math"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  <m:t>𝐴𝑇𝐸</m:t>
                          </m:r>
                        </m:sub>
                      </m:sSub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endChr m:val="|"/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CA" sz="3600" b="0" i="1" baseline="-25000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US" sz="3600" baseline="-250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E3502D3D-4D1F-14C8-778A-BE82EC02D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1541" y="8237754"/>
                  <a:ext cx="7855787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2258" t="-13462" b="-3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8E7D5AB4-5B01-0CAD-2621-6EC4E8CD8688}"/>
                </a:ext>
              </a:extLst>
            </p:cNvPr>
            <p:cNvSpPr/>
            <p:nvPr/>
          </p:nvSpPr>
          <p:spPr>
            <a:xfrm>
              <a:off x="35839399" y="3795555"/>
              <a:ext cx="4667431" cy="13278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Measured &amp; unmeasured 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confounder</a:t>
              </a:r>
            </a:p>
          </p:txBody>
        </p:sp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DE745EF5-2A4B-19A6-FD87-5ED271385006}"/>
                </a:ext>
              </a:extLst>
            </p:cNvPr>
            <p:cNvSpPr/>
            <p:nvPr/>
          </p:nvSpPr>
          <p:spPr>
            <a:xfrm rot="5400000">
              <a:off x="31553906" y="5450863"/>
              <a:ext cx="1257088" cy="1052360"/>
            </a:xfrm>
            <a:prstGeom prst="rightArrow">
              <a:avLst>
                <a:gd name="adj1" fmla="val 50000"/>
                <a:gd name="adj2" fmla="val 4838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9" name="Right Arrow 128">
              <a:extLst>
                <a:ext uri="{FF2B5EF4-FFF2-40B4-BE49-F238E27FC236}">
                  <a16:creationId xmlns:a16="http://schemas.microsoft.com/office/drawing/2014/main" id="{EC2B3E99-AF65-A805-4FE7-02E396E9E112}"/>
                </a:ext>
              </a:extLst>
            </p:cNvPr>
            <p:cNvSpPr/>
            <p:nvPr/>
          </p:nvSpPr>
          <p:spPr>
            <a:xfrm rot="8658585">
              <a:off x="33583956" y="5491584"/>
              <a:ext cx="2378358" cy="1052360"/>
            </a:xfrm>
            <a:prstGeom prst="rightArrow">
              <a:avLst>
                <a:gd name="adj1" fmla="val 50000"/>
                <a:gd name="adj2" fmla="val 4838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0" name="Right Arrow 129">
              <a:extLst>
                <a:ext uri="{FF2B5EF4-FFF2-40B4-BE49-F238E27FC236}">
                  <a16:creationId xmlns:a16="http://schemas.microsoft.com/office/drawing/2014/main" id="{13FE9DC0-979E-1AB5-A9BA-A6F799BCD3B2}"/>
                </a:ext>
              </a:extLst>
            </p:cNvPr>
            <p:cNvSpPr/>
            <p:nvPr/>
          </p:nvSpPr>
          <p:spPr>
            <a:xfrm rot="5400000">
              <a:off x="37794755" y="5450863"/>
              <a:ext cx="1257088" cy="1052360"/>
            </a:xfrm>
            <a:prstGeom prst="rightArrow">
              <a:avLst>
                <a:gd name="adj1" fmla="val 50000"/>
                <a:gd name="adj2" fmla="val 4838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723348C-E7FC-3253-3CEB-DE3F6A0800E5}"/>
              </a:ext>
            </a:extLst>
          </p:cNvPr>
          <p:cNvGrpSpPr/>
          <p:nvPr/>
        </p:nvGrpSpPr>
        <p:grpSpPr>
          <a:xfrm>
            <a:off x="11729360" y="14133459"/>
            <a:ext cx="30675023" cy="5547963"/>
            <a:chOff x="11692784" y="13840851"/>
            <a:chExt cx="30675023" cy="5547963"/>
          </a:xfrm>
        </p:grpSpPr>
        <p:pic>
          <p:nvPicPr>
            <p:cNvPr id="9" name="Picture 8" descr="A map of the united states&#10;&#10;Description automatically generated with medium confidence">
              <a:extLst>
                <a:ext uri="{FF2B5EF4-FFF2-40B4-BE49-F238E27FC236}">
                  <a16:creationId xmlns:a16="http://schemas.microsoft.com/office/drawing/2014/main" id="{1544CF06-E64F-51A7-5A52-D4B0DC1C9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5026" t="30225" r="11687" b="29886"/>
            <a:stretch/>
          </p:blipFill>
          <p:spPr>
            <a:xfrm>
              <a:off x="22266542" y="13902141"/>
              <a:ext cx="9563796" cy="5205497"/>
            </a:xfrm>
            <a:prstGeom prst="rect">
              <a:avLst/>
            </a:prstGeom>
          </p:spPr>
        </p:pic>
        <p:pic>
          <p:nvPicPr>
            <p:cNvPr id="10" name="Picture 9" descr="A map of canada with different colors&#10;&#10;Description automatically generated with low confidence">
              <a:extLst>
                <a:ext uri="{FF2B5EF4-FFF2-40B4-BE49-F238E27FC236}">
                  <a16:creationId xmlns:a16="http://schemas.microsoft.com/office/drawing/2014/main" id="{D92C961D-A959-5A95-A2F2-ABA83B49F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987" t="29958" r="11856" b="29549"/>
            <a:stretch/>
          </p:blipFill>
          <p:spPr>
            <a:xfrm>
              <a:off x="32804011" y="13902141"/>
              <a:ext cx="9563796" cy="5293722"/>
            </a:xfrm>
            <a:prstGeom prst="rect">
              <a:avLst/>
            </a:prstGeom>
          </p:spPr>
        </p:pic>
        <p:pic>
          <p:nvPicPr>
            <p:cNvPr id="11" name="Picture 10" descr="A map of the united states&#10;&#10;Description automatically generated with medium confidence">
              <a:extLst>
                <a:ext uri="{FF2B5EF4-FFF2-40B4-BE49-F238E27FC236}">
                  <a16:creationId xmlns:a16="http://schemas.microsoft.com/office/drawing/2014/main" id="{A0B8C5A4-B0FC-6AB2-4AEF-158458028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4852" t="30522" r="12474" b="30072"/>
            <a:stretch/>
          </p:blipFill>
          <p:spPr>
            <a:xfrm>
              <a:off x="11692784" y="13902141"/>
              <a:ext cx="9600087" cy="5205497"/>
            </a:xfrm>
            <a:prstGeom prst="rect">
              <a:avLst/>
            </a:prstGeom>
          </p:spPr>
        </p:pic>
        <p:pic>
          <p:nvPicPr>
            <p:cNvPr id="12" name="Picture 11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3A109B69-7CC2-D8C0-7123-3DF3123C9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9007" t="29844" r="10071" b="58099"/>
            <a:stretch/>
          </p:blipFill>
          <p:spPr>
            <a:xfrm>
              <a:off x="11692784" y="17604792"/>
              <a:ext cx="1616115" cy="17840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DB45D4A-E211-4E2E-F1D2-883C926133CF}"/>
                    </a:ext>
                  </a:extLst>
                </p:cNvPr>
                <p:cNvSpPr txBox="1"/>
                <p:nvPr/>
              </p:nvSpPr>
              <p:spPr>
                <a:xfrm>
                  <a:off x="12232572" y="17303091"/>
                  <a:ext cx="5481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𝑨𝑻𝑬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DB45D4A-E211-4E2E-F1D2-883C926133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32572" y="17303091"/>
                  <a:ext cx="54816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5909" t="-4348" r="-227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Picture 40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4503C106-723E-589A-8D36-40E8D7E23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9007" t="29844" r="10071" b="58099"/>
            <a:stretch/>
          </p:blipFill>
          <p:spPr>
            <a:xfrm>
              <a:off x="22323469" y="17604792"/>
              <a:ext cx="1616115" cy="17840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68D24F8-A0BA-0A99-1D9D-3522772AA7A1}"/>
                    </a:ext>
                  </a:extLst>
                </p:cNvPr>
                <p:cNvSpPr txBox="1"/>
                <p:nvPr/>
              </p:nvSpPr>
              <p:spPr>
                <a:xfrm>
                  <a:off x="22863257" y="17303091"/>
                  <a:ext cx="5481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𝑨𝑻𝑬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68D24F8-A0BA-0A99-1D9D-3522772AA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3257" y="17303091"/>
                  <a:ext cx="54816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5909" t="-4348" r="-227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Picture 4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C9940726-0850-5067-1916-8E8BF1354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9007" t="29844" r="10071" b="58099"/>
            <a:stretch/>
          </p:blipFill>
          <p:spPr>
            <a:xfrm>
              <a:off x="32765401" y="17604792"/>
              <a:ext cx="1616115" cy="17840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0DBF70C-4B06-807D-D868-FB008E8509AB}"/>
                    </a:ext>
                  </a:extLst>
                </p:cNvPr>
                <p:cNvSpPr txBox="1"/>
                <p:nvPr/>
              </p:nvSpPr>
              <p:spPr>
                <a:xfrm>
                  <a:off x="33305189" y="17303091"/>
                  <a:ext cx="5481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𝑨𝑻𝑬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0DBF70C-4B06-807D-D868-FB008E850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5189" y="17303091"/>
                  <a:ext cx="54816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5909" t="-4348" r="-227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DD45F5-E6E8-8374-84D4-A02453AABBD9}"/>
                </a:ext>
              </a:extLst>
            </p:cNvPr>
            <p:cNvSpPr txBox="1"/>
            <p:nvPr/>
          </p:nvSpPr>
          <p:spPr>
            <a:xfrm>
              <a:off x="12500841" y="15755844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BC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32DE79-1DA9-D44F-158F-36BAEECAFA84}"/>
                </a:ext>
              </a:extLst>
            </p:cNvPr>
            <p:cNvSpPr txBox="1"/>
            <p:nvPr/>
          </p:nvSpPr>
          <p:spPr>
            <a:xfrm>
              <a:off x="13395067" y="16017454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AB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BE486D4-DAB4-8429-5649-8D127F3C9AAA}"/>
                </a:ext>
              </a:extLst>
            </p:cNvPr>
            <p:cNvSpPr txBox="1"/>
            <p:nvPr/>
          </p:nvSpPr>
          <p:spPr>
            <a:xfrm>
              <a:off x="14314499" y="16690120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SK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0693D5-1E95-D217-F599-7C1CFDF54603}"/>
                </a:ext>
              </a:extLst>
            </p:cNvPr>
            <p:cNvSpPr txBox="1"/>
            <p:nvPr/>
          </p:nvSpPr>
          <p:spPr>
            <a:xfrm>
              <a:off x="15166260" y="16810692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MB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E3E9D2-BCDF-43FA-198F-0D4544C4D074}"/>
                </a:ext>
              </a:extLst>
            </p:cNvPr>
            <p:cNvSpPr txBox="1"/>
            <p:nvPr/>
          </p:nvSpPr>
          <p:spPr>
            <a:xfrm>
              <a:off x="16492827" y="16951730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6D0B87-FB79-4597-5028-03EEC923D235}"/>
                </a:ext>
              </a:extLst>
            </p:cNvPr>
            <p:cNvSpPr txBox="1"/>
            <p:nvPr/>
          </p:nvSpPr>
          <p:spPr>
            <a:xfrm>
              <a:off x="17884907" y="16816859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752582-D5B7-DA5B-40EF-CD6CDF9B33C5}"/>
                </a:ext>
              </a:extLst>
            </p:cNvPr>
            <p:cNvSpPr txBox="1"/>
            <p:nvPr/>
          </p:nvSpPr>
          <p:spPr>
            <a:xfrm>
              <a:off x="19181394" y="15783749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NL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7FFBC9-2A4C-2971-075A-ECA45881D237}"/>
                </a:ext>
              </a:extLst>
            </p:cNvPr>
            <p:cNvSpPr txBox="1"/>
            <p:nvPr/>
          </p:nvSpPr>
          <p:spPr>
            <a:xfrm>
              <a:off x="20123855" y="17601565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A4EFC48-A543-65C6-8CAF-FE6BB64E8EA0}"/>
                </a:ext>
              </a:extLst>
            </p:cNvPr>
            <p:cNvSpPr txBox="1"/>
            <p:nvPr/>
          </p:nvSpPr>
          <p:spPr>
            <a:xfrm>
              <a:off x="19170571" y="17789839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NB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20EE46-F330-B973-3D7C-3F061CAAE2E6}"/>
                </a:ext>
              </a:extLst>
            </p:cNvPr>
            <p:cNvSpPr txBox="1"/>
            <p:nvPr/>
          </p:nvSpPr>
          <p:spPr>
            <a:xfrm>
              <a:off x="19723563" y="16995260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E911A31-51DF-5FAC-2BD3-4EC8DE43C669}"/>
                </a:ext>
              </a:extLst>
            </p:cNvPr>
            <p:cNvSpPr txBox="1"/>
            <p:nvPr/>
          </p:nvSpPr>
          <p:spPr>
            <a:xfrm>
              <a:off x="22967204" y="15755844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BC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D9C4BA-80B2-2C85-854F-638D8B169D98}"/>
                </a:ext>
              </a:extLst>
            </p:cNvPr>
            <p:cNvSpPr txBox="1"/>
            <p:nvPr/>
          </p:nvSpPr>
          <p:spPr>
            <a:xfrm>
              <a:off x="23959906" y="16017454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AB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627E98F-89C0-EC96-6FB4-BDC218CFFE77}"/>
                </a:ext>
              </a:extLst>
            </p:cNvPr>
            <p:cNvSpPr txBox="1"/>
            <p:nvPr/>
          </p:nvSpPr>
          <p:spPr>
            <a:xfrm>
              <a:off x="24879338" y="16690120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SK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93027F5-3049-9A79-EE2D-156A5CFB87C3}"/>
                </a:ext>
              </a:extLst>
            </p:cNvPr>
            <p:cNvSpPr txBox="1"/>
            <p:nvPr/>
          </p:nvSpPr>
          <p:spPr>
            <a:xfrm>
              <a:off x="25731099" y="16810692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MB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C99ED27-A462-FEF3-8E22-060F55DD4E5A}"/>
                </a:ext>
              </a:extLst>
            </p:cNvPr>
            <p:cNvSpPr txBox="1"/>
            <p:nvPr/>
          </p:nvSpPr>
          <p:spPr>
            <a:xfrm>
              <a:off x="26959190" y="16951730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ON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E17BFC-7F92-90CE-563D-F9FA89D373E4}"/>
                </a:ext>
              </a:extLst>
            </p:cNvPr>
            <p:cNvSpPr txBox="1"/>
            <p:nvPr/>
          </p:nvSpPr>
          <p:spPr>
            <a:xfrm>
              <a:off x="28351270" y="16816859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D8895D7-936C-6241-A6DD-3507FD15EA66}"/>
                </a:ext>
              </a:extLst>
            </p:cNvPr>
            <p:cNvSpPr txBox="1"/>
            <p:nvPr/>
          </p:nvSpPr>
          <p:spPr>
            <a:xfrm>
              <a:off x="29647757" y="15783749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NL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B0032B-B5C9-4189-2A06-989B1D216DAB}"/>
                </a:ext>
              </a:extLst>
            </p:cNvPr>
            <p:cNvSpPr txBox="1"/>
            <p:nvPr/>
          </p:nvSpPr>
          <p:spPr>
            <a:xfrm>
              <a:off x="30590218" y="17601565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0B9AA98-0072-2A0F-919F-A651158DA8C8}"/>
                </a:ext>
              </a:extLst>
            </p:cNvPr>
            <p:cNvSpPr txBox="1"/>
            <p:nvPr/>
          </p:nvSpPr>
          <p:spPr>
            <a:xfrm>
              <a:off x="29636934" y="17789839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NB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626C47-9544-9298-DD0F-9494E8B6BFB5}"/>
                </a:ext>
              </a:extLst>
            </p:cNvPr>
            <p:cNvSpPr txBox="1"/>
            <p:nvPr/>
          </p:nvSpPr>
          <p:spPr>
            <a:xfrm>
              <a:off x="30189926" y="16995260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5E0C833-97F6-5175-3FB6-E4957E7FF870}"/>
                </a:ext>
              </a:extLst>
            </p:cNvPr>
            <p:cNvSpPr txBox="1"/>
            <p:nvPr/>
          </p:nvSpPr>
          <p:spPr>
            <a:xfrm>
              <a:off x="33590251" y="15755844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BC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78A0B3-E70F-A17B-EF67-91E60EF5FFF3}"/>
                </a:ext>
              </a:extLst>
            </p:cNvPr>
            <p:cNvSpPr txBox="1"/>
            <p:nvPr/>
          </p:nvSpPr>
          <p:spPr>
            <a:xfrm>
              <a:off x="34484477" y="16017454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AB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849EE3E-4076-91DE-989A-B70F2177C30B}"/>
                </a:ext>
              </a:extLst>
            </p:cNvPr>
            <p:cNvSpPr txBox="1"/>
            <p:nvPr/>
          </p:nvSpPr>
          <p:spPr>
            <a:xfrm>
              <a:off x="35403909" y="16690120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SK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1B266AD-B100-8B0D-5CAE-0436D5EB54D1}"/>
                </a:ext>
              </a:extLst>
            </p:cNvPr>
            <p:cNvSpPr txBox="1"/>
            <p:nvPr/>
          </p:nvSpPr>
          <p:spPr>
            <a:xfrm>
              <a:off x="36255670" y="16810692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MB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4F512C7-A900-C8AF-D562-E2F1F1C59600}"/>
                </a:ext>
              </a:extLst>
            </p:cNvPr>
            <p:cNvSpPr txBox="1"/>
            <p:nvPr/>
          </p:nvSpPr>
          <p:spPr>
            <a:xfrm>
              <a:off x="37582237" y="16951730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93DDB36-954E-D9F8-9B33-C2C6CD1EAF76}"/>
                </a:ext>
              </a:extLst>
            </p:cNvPr>
            <p:cNvSpPr txBox="1"/>
            <p:nvPr/>
          </p:nvSpPr>
          <p:spPr>
            <a:xfrm>
              <a:off x="38974317" y="16816859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706AA8-F0E0-3AC1-26A0-427CA6F07AA8}"/>
                </a:ext>
              </a:extLst>
            </p:cNvPr>
            <p:cNvSpPr txBox="1"/>
            <p:nvPr/>
          </p:nvSpPr>
          <p:spPr>
            <a:xfrm>
              <a:off x="40270804" y="15783749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NL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0646A31-E1CC-7FE2-A4F8-79103941DC05}"/>
                </a:ext>
              </a:extLst>
            </p:cNvPr>
            <p:cNvSpPr txBox="1"/>
            <p:nvPr/>
          </p:nvSpPr>
          <p:spPr>
            <a:xfrm>
              <a:off x="41213265" y="17601565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F776537-5EC9-C92D-7433-3C9D8B2D3FEE}"/>
                </a:ext>
              </a:extLst>
            </p:cNvPr>
            <p:cNvSpPr txBox="1"/>
            <p:nvPr/>
          </p:nvSpPr>
          <p:spPr>
            <a:xfrm>
              <a:off x="40259981" y="17789839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NB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51EF596-D842-D46D-A141-6D282DA988FC}"/>
                </a:ext>
              </a:extLst>
            </p:cNvPr>
            <p:cNvSpPr txBox="1"/>
            <p:nvPr/>
          </p:nvSpPr>
          <p:spPr>
            <a:xfrm>
              <a:off x="40812973" y="16995260"/>
              <a:ext cx="689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PE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4EF2DCB-12AC-8511-04A6-0F46C2A7DBD1}"/>
                </a:ext>
              </a:extLst>
            </p:cNvPr>
            <p:cNvSpPr/>
            <p:nvPr/>
          </p:nvSpPr>
          <p:spPr>
            <a:xfrm>
              <a:off x="13952496" y="13840851"/>
              <a:ext cx="5542987" cy="5287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Treatment 1: </a:t>
              </a:r>
              <a:r>
                <a:rPr lang="en-US" sz="2400" dirty="0" err="1"/>
                <a:t>montly</a:t>
              </a:r>
              <a:r>
                <a:rPr lang="en-US" sz="2400" dirty="0"/>
                <a:t> average temperature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5B407B8-2111-F150-92CF-574939FD1AF6}"/>
                </a:ext>
              </a:extLst>
            </p:cNvPr>
            <p:cNvSpPr/>
            <p:nvPr/>
          </p:nvSpPr>
          <p:spPr>
            <a:xfrm>
              <a:off x="23772415" y="13840851"/>
              <a:ext cx="6373550" cy="5287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Treatment 2: # extreme max. temperature days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00151FF-BEAE-963E-5D6F-ADAAFD8A110C}"/>
                </a:ext>
              </a:extLst>
            </p:cNvPr>
            <p:cNvSpPr/>
            <p:nvPr/>
          </p:nvSpPr>
          <p:spPr>
            <a:xfrm>
              <a:off x="34395462" y="13840851"/>
              <a:ext cx="6373550" cy="5287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Treatment 3: # extreme min. temperature days</a:t>
              </a: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ABE058FF-E282-843A-C280-7A77A34BFC0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1708" t="37480" r="35397" b="44711"/>
          <a:stretch/>
        </p:blipFill>
        <p:spPr>
          <a:xfrm>
            <a:off x="5944329" y="14874010"/>
            <a:ext cx="2196392" cy="67793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B36015D-6CBF-5966-6B0C-FAE5E0563E71}"/>
              </a:ext>
            </a:extLst>
          </p:cNvPr>
          <p:cNvSpPr txBox="1"/>
          <p:nvPr/>
        </p:nvSpPr>
        <p:spPr>
          <a:xfrm>
            <a:off x="770865" y="26078031"/>
            <a:ext cx="4216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* </a:t>
            </a:r>
            <a:r>
              <a:rPr lang="en-US" sz="2000" dirty="0"/>
              <a:t>Monthly economic productivity, </a:t>
            </a:r>
            <a:r>
              <a:rPr lang="en-CA" sz="2000" dirty="0"/>
              <a:t>commodity price indices, and geographical data</a:t>
            </a:r>
            <a:r>
              <a:rPr lang="en-US" sz="2000" dirty="0"/>
              <a:t> were provided by Statistics Canada</a:t>
            </a:r>
            <a:r>
              <a:rPr lang="en-US" sz="2000" baseline="30000" dirty="0"/>
              <a:t>[4]</a:t>
            </a:r>
            <a:r>
              <a:rPr lang="en-US" sz="2000" dirty="0"/>
              <a:t>. </a:t>
            </a:r>
            <a:r>
              <a:rPr lang="en-CA" sz="2000" dirty="0"/>
              <a:t>A</a:t>
            </a:r>
            <a:r>
              <a:rPr lang="en-US" sz="2000" dirty="0" err="1"/>
              <a:t>nnual</a:t>
            </a:r>
            <a:r>
              <a:rPr lang="en-US" sz="2000" dirty="0"/>
              <a:t> CAD-USD currency rates were provided by the </a:t>
            </a:r>
            <a:r>
              <a:rPr lang="en-CA" sz="2000" dirty="0"/>
              <a:t>Bank of Canada</a:t>
            </a:r>
            <a:r>
              <a:rPr lang="en-CA" sz="2000" baseline="30000" dirty="0"/>
              <a:t>[5]</a:t>
            </a:r>
            <a:r>
              <a:rPr lang="en-CA" sz="2000" dirty="0"/>
              <a:t>.</a:t>
            </a:r>
            <a:r>
              <a:rPr lang="en-CA" sz="2000" baseline="30000" dirty="0"/>
              <a:t> </a:t>
            </a:r>
            <a:r>
              <a:rPr lang="en-CA" sz="2000" dirty="0"/>
              <a:t>Monthly average and extreme temperature data were provided by Environment and Climate Change Canada</a:t>
            </a:r>
            <a:r>
              <a:rPr lang="en-CA" sz="2000" baseline="30000" dirty="0"/>
              <a:t>[6]</a:t>
            </a:r>
            <a:r>
              <a:rPr lang="en-CA" sz="2000" dirty="0"/>
              <a:t> and Python package </a:t>
            </a:r>
            <a:r>
              <a:rPr lang="en-CA" sz="2000" i="1" dirty="0" err="1"/>
              <a:t>meteostats</a:t>
            </a:r>
            <a:r>
              <a:rPr lang="en-CA" sz="2000" baseline="30000" dirty="0"/>
              <a:t>[7]</a:t>
            </a:r>
            <a:r>
              <a:rPr lang="en-CA" sz="20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076AF8-641E-BDD1-5D57-46D843AEF6C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6507" y="19834159"/>
            <a:ext cx="42024601" cy="61596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6DC114-FFB2-EC53-7FDE-90D02FFC0835}"/>
              </a:ext>
            </a:extLst>
          </p:cNvPr>
          <p:cNvSpPr/>
          <p:nvPr/>
        </p:nvSpPr>
        <p:spPr>
          <a:xfrm>
            <a:off x="770865" y="20716875"/>
            <a:ext cx="42100243" cy="1884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united states&#10;&#10;Description automatically generated with medium confidence">
            <a:extLst>
              <a:ext uri="{FF2B5EF4-FFF2-40B4-BE49-F238E27FC236}">
                <a16:creationId xmlns:a16="http://schemas.microsoft.com/office/drawing/2014/main" id="{87CD3A56-46E2-30FB-BB36-90255E42F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26" t="30225" r="11687" b="29886"/>
          <a:stretch/>
        </p:blipFill>
        <p:spPr>
          <a:xfrm>
            <a:off x="16437594" y="10587952"/>
            <a:ext cx="10641116" cy="5791873"/>
          </a:xfrm>
          <a:prstGeom prst="rect">
            <a:avLst/>
          </a:prstGeom>
        </p:spPr>
      </p:pic>
      <p:pic>
        <p:nvPicPr>
          <p:cNvPr id="9" name="Picture 8" descr="A map of canada with different colors&#10;&#10;Description automatically generated with low confidence">
            <a:extLst>
              <a:ext uri="{FF2B5EF4-FFF2-40B4-BE49-F238E27FC236}">
                <a16:creationId xmlns:a16="http://schemas.microsoft.com/office/drawing/2014/main" id="{8EBBAE48-C451-0D26-5AC8-6E3DBF52E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87" t="29958" r="11856" b="29549"/>
          <a:stretch/>
        </p:blipFill>
        <p:spPr>
          <a:xfrm>
            <a:off x="27514665" y="10587952"/>
            <a:ext cx="10641116" cy="5890036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 with medium confidence">
            <a:extLst>
              <a:ext uri="{FF2B5EF4-FFF2-40B4-BE49-F238E27FC236}">
                <a16:creationId xmlns:a16="http://schemas.microsoft.com/office/drawing/2014/main" id="{3E63033E-6047-173E-8271-E5F17E281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2" t="30522" r="12474" b="30072"/>
          <a:stretch/>
        </p:blipFill>
        <p:spPr>
          <a:xfrm>
            <a:off x="5320146" y="10587952"/>
            <a:ext cx="10681494" cy="5791873"/>
          </a:xfrm>
          <a:prstGeom prst="rect">
            <a:avLst/>
          </a:prstGeo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4831F95B-5B49-726B-7DBA-BB5609E498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007" t="29844" r="10071" b="58099"/>
          <a:stretch/>
        </p:blipFill>
        <p:spPr>
          <a:xfrm>
            <a:off x="35495344" y="9382606"/>
            <a:ext cx="2183803" cy="24106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8C4FEE-F951-6321-DA3F-BB4A5ECAA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820" y="16846885"/>
            <a:ext cx="40496967" cy="58900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D0AC56-13D5-30FB-6ED7-AC72EFB64F3B}"/>
              </a:ext>
            </a:extLst>
          </p:cNvPr>
          <p:cNvSpPr txBox="1"/>
          <p:nvPr/>
        </p:nvSpPr>
        <p:spPr>
          <a:xfrm>
            <a:off x="12125738" y="23595496"/>
            <a:ext cx="14054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 Monthly average and extreme temperature data were provided by Environment and Climate Change Canada[] and Python package </a:t>
            </a:r>
            <a:r>
              <a:rPr lang="en-CA" i="1" dirty="0" err="1"/>
              <a:t>meteostats</a:t>
            </a:r>
            <a:r>
              <a:rPr lang="en-CA" dirty="0"/>
              <a:t>[].</a:t>
            </a:r>
          </a:p>
          <a:p>
            <a:r>
              <a:rPr lang="en-CA" dirty="0"/>
              <a:t>* Commodity price indices, geographical data, </a:t>
            </a:r>
            <a:r>
              <a:rPr lang="en-US" dirty="0"/>
              <a:t>monthly economical productivity data were provided by Statistics Canada[]. </a:t>
            </a:r>
          </a:p>
          <a:p>
            <a:r>
              <a:rPr lang="en-CA" dirty="0"/>
              <a:t>* A</a:t>
            </a:r>
            <a:r>
              <a:rPr lang="en-US" dirty="0" err="1"/>
              <a:t>nnual</a:t>
            </a:r>
            <a:r>
              <a:rPr lang="en-US" dirty="0"/>
              <a:t> CAD-USD currency rates were provided by </a:t>
            </a:r>
            <a:r>
              <a:rPr lang="en-CA" dirty="0"/>
              <a:t>Bank of Canada[].</a:t>
            </a:r>
          </a:p>
        </p:txBody>
      </p:sp>
    </p:spTree>
    <p:extLst>
      <p:ext uri="{BB962C8B-B14F-4D97-AF65-F5344CB8AC3E}">
        <p14:creationId xmlns:p14="http://schemas.microsoft.com/office/powerpoint/2010/main" val="4439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B7E5824-1F23-9172-226A-F4E8F7931197}"/>
                  </a:ext>
                </a:extLst>
              </p:cNvPr>
              <p:cNvSpPr/>
              <p:nvPr/>
            </p:nvSpPr>
            <p:spPr>
              <a:xfrm>
                <a:off x="11144881" y="331165"/>
                <a:ext cx="4146458" cy="140682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Confounder (</a:t>
                </a:r>
                <a14:m>
                  <m:oMath xmlns:m="http://schemas.openxmlformats.org/officeDocument/2006/math">
                    <m:r>
                      <a:rPr lang="en-CA" sz="32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B7E5824-1F23-9172-226A-F4E8F7931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881" y="331165"/>
                <a:ext cx="4146458" cy="140682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6E019B5-01F1-C91E-C186-2357FAF3D9DE}"/>
              </a:ext>
            </a:extLst>
          </p:cNvPr>
          <p:cNvGrpSpPr/>
          <p:nvPr/>
        </p:nvGrpSpPr>
        <p:grpSpPr>
          <a:xfrm>
            <a:off x="1203734" y="3498074"/>
            <a:ext cx="17544320" cy="5275531"/>
            <a:chOff x="6621967" y="10787874"/>
            <a:chExt cx="17544320" cy="5275531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C145BB39-B869-9B11-DFE5-4FEA2AD305FB}"/>
                </a:ext>
              </a:extLst>
            </p:cNvPr>
            <p:cNvSpPr/>
            <p:nvPr/>
          </p:nvSpPr>
          <p:spPr>
            <a:xfrm>
              <a:off x="6621967" y="13814477"/>
              <a:ext cx="3899011" cy="140682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Instrument (Z)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(latitude &amp; longitude)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3D22FC35-D6E0-2816-6BC2-26AD51123A28}"/>
                </a:ext>
              </a:extLst>
            </p:cNvPr>
            <p:cNvSpPr/>
            <p:nvPr/>
          </p:nvSpPr>
          <p:spPr>
            <a:xfrm>
              <a:off x="13425661" y="13814477"/>
              <a:ext cx="3899011" cy="140682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Treatment (T)</a:t>
              </a: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(</a:t>
              </a:r>
              <a:r>
                <a:rPr lang="en-CA" altLang="ko-KR" sz="3200" dirty="0">
                  <a:solidFill>
                    <a:schemeClr val="bg1"/>
                  </a:solidFill>
                </a:rPr>
                <a:t>temperature)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C701692-9E0F-99F3-CF85-F66C4BDA5871}"/>
                </a:ext>
              </a:extLst>
            </p:cNvPr>
            <p:cNvSpPr/>
            <p:nvPr/>
          </p:nvSpPr>
          <p:spPr>
            <a:xfrm>
              <a:off x="20229355" y="13813230"/>
              <a:ext cx="3899011" cy="140682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Outcome (Y)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(production)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5A4BE12-0B3D-6F0C-E26D-396024237833}"/>
                </a:ext>
              </a:extLst>
            </p:cNvPr>
            <p:cNvSpPr/>
            <p:nvPr/>
          </p:nvSpPr>
          <p:spPr>
            <a:xfrm>
              <a:off x="17499362" y="13971587"/>
              <a:ext cx="2637890" cy="1052360"/>
            </a:xfrm>
            <a:prstGeom prst="rightArrow">
              <a:avLst>
                <a:gd name="adj1" fmla="val 50000"/>
                <a:gd name="adj2" fmla="val 4838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8D0318-2689-D2BA-9273-B8C8D9E2F504}"/>
                    </a:ext>
                  </a:extLst>
                </p:cNvPr>
                <p:cNvSpPr txBox="1"/>
                <p:nvPr/>
              </p:nvSpPr>
              <p:spPr>
                <a:xfrm>
                  <a:off x="10367782" y="15516897"/>
                  <a:ext cx="5848965" cy="546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Stage 1: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8D0318-2689-D2BA-9273-B8C8D9E2F5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7782" y="15516897"/>
                  <a:ext cx="5848965" cy="546508"/>
                </a:xfrm>
                <a:prstGeom prst="rect">
                  <a:avLst/>
                </a:prstGeom>
                <a:blipFill>
                  <a:blip r:embed="rId4"/>
                  <a:stretch>
                    <a:fillRect l="-3254" t="-15909" b="-5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9FBA299-F42D-2B38-7B50-DC5AA7075094}"/>
                    </a:ext>
                  </a:extLst>
                </p:cNvPr>
                <p:cNvSpPr txBox="1"/>
                <p:nvPr/>
              </p:nvSpPr>
              <p:spPr>
                <a:xfrm>
                  <a:off x="16310500" y="15476879"/>
                  <a:ext cx="7855787" cy="546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Stage 2: </a:t>
                  </a:r>
                  <a14:m>
                    <m:oMath xmlns:m="http://schemas.openxmlformats.org/officeDocument/2006/math"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endChr m:val="|"/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9FBA299-F42D-2B38-7B50-DC5AA7075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10500" y="15476879"/>
                  <a:ext cx="7855787" cy="546508"/>
                </a:xfrm>
                <a:prstGeom prst="rect">
                  <a:avLst/>
                </a:prstGeom>
                <a:blipFill>
                  <a:blip r:embed="rId5"/>
                  <a:stretch>
                    <a:fillRect l="-2423" t="-15909" b="-56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BE8983D7-6DAF-D991-2D68-75F2F4368306}"/>
                </a:ext>
              </a:extLst>
            </p:cNvPr>
            <p:cNvSpPr/>
            <p:nvPr/>
          </p:nvSpPr>
          <p:spPr>
            <a:xfrm>
              <a:off x="10654374" y="13971587"/>
              <a:ext cx="2637890" cy="1052360"/>
            </a:xfrm>
            <a:prstGeom prst="rightArrow">
              <a:avLst>
                <a:gd name="adj1" fmla="val 50000"/>
                <a:gd name="adj2" fmla="val 4838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3771E322-A950-FFE2-6556-AB8D5DD7FDAE}"/>
                </a:ext>
              </a:extLst>
            </p:cNvPr>
            <p:cNvSpPr/>
            <p:nvPr/>
          </p:nvSpPr>
          <p:spPr>
            <a:xfrm rot="2554857">
              <a:off x="16454610" y="12475934"/>
              <a:ext cx="522749" cy="1225589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C656CF41-42CC-749F-31FC-A87A6C367A78}"/>
                </a:ext>
              </a:extLst>
            </p:cNvPr>
            <p:cNvSpPr/>
            <p:nvPr/>
          </p:nvSpPr>
          <p:spPr>
            <a:xfrm rot="19052526">
              <a:off x="20659847" y="12444158"/>
              <a:ext cx="522749" cy="1225589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A939357D-DE7C-6FA9-6C00-D822023FFE8B}"/>
                    </a:ext>
                  </a:extLst>
                </p:cNvPr>
                <p:cNvSpPr/>
                <p:nvPr/>
              </p:nvSpPr>
              <p:spPr>
                <a:xfrm>
                  <a:off x="14738794" y="10787874"/>
                  <a:ext cx="7855787" cy="1642262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b="1" dirty="0">
                      <a:solidFill>
                        <a:schemeClr val="tx1"/>
                      </a:solidFill>
                    </a:rPr>
                    <a:t>Confounders (</a:t>
                  </a:r>
                  <a14:m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3200" b="1" dirty="0">
                      <a:solidFill>
                        <a:schemeClr val="tx1"/>
                      </a:solidFill>
                    </a:rPr>
                    <a:t>)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</a:rPr>
                    <a:t>(year, season, population, commodity prices </a:t>
                  </a:r>
                  <a:br>
                    <a:rPr lang="en-US" sz="3200" dirty="0">
                      <a:solidFill>
                        <a:schemeClr val="tx1"/>
                      </a:solidFill>
                    </a:rPr>
                  </a:br>
                  <a:r>
                    <a:rPr lang="en-US" sz="3200" dirty="0">
                      <a:solidFill>
                        <a:schemeClr val="tx1"/>
                      </a:solidFill>
                    </a:rPr>
                    <a:t>(metal, oil, </a:t>
                  </a:r>
                  <a:r>
                    <a:rPr lang="en-US" sz="3200" dirty="0" err="1">
                      <a:solidFill>
                        <a:schemeClr val="tx1"/>
                      </a:solidFill>
                    </a:rPr>
                    <a:t>etc</a:t>
                  </a:r>
                  <a:r>
                    <a:rPr lang="en-US" sz="3200" dirty="0">
                      <a:solidFill>
                        <a:schemeClr val="tx1"/>
                      </a:solidFill>
                    </a:rPr>
                    <a:t>), USD currency rate)</a:t>
                  </a:r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A939357D-DE7C-6FA9-6C00-D822023FF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8794" y="10787874"/>
                  <a:ext cx="7855787" cy="1642262"/>
                </a:xfrm>
                <a:prstGeom prst="roundRect">
                  <a:avLst/>
                </a:prstGeom>
                <a:blipFill>
                  <a:blip r:embed="rId6"/>
                  <a:stretch>
                    <a:fillRect t="-2308" r="-646" b="-9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6EF35C2-54C1-B7F1-2E82-7000F57B022F}"/>
                  </a:ext>
                </a:extLst>
              </p:cNvPr>
              <p:cNvSpPr/>
              <p:nvPr/>
            </p:nvSpPr>
            <p:spPr>
              <a:xfrm>
                <a:off x="28326407" y="11230453"/>
                <a:ext cx="3619278" cy="131388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Unmeasured </a:t>
                </a:r>
                <a:br>
                  <a:rPr lang="en-US" sz="3200" b="1" dirty="0">
                    <a:solidFill>
                      <a:schemeClr val="tx1"/>
                    </a:solidFill>
                  </a:rPr>
                </a:br>
                <a:r>
                  <a:rPr lang="en-US" sz="3200" b="1" dirty="0">
                    <a:solidFill>
                      <a:schemeClr val="tx1"/>
                    </a:solidFill>
                  </a:rPr>
                  <a:t>confounder (</a:t>
                </a:r>
                <a14:m>
                  <m:oMath xmlns:m="http://schemas.openxmlformats.org/officeDocument/2006/math">
                    <m:r>
                      <a:rPr lang="en-CA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)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6EF35C2-54C1-B7F1-2E82-7000F57B0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407" y="11230453"/>
                <a:ext cx="3619278" cy="1313882"/>
              </a:xfrm>
              <a:prstGeom prst="roundRect">
                <a:avLst/>
              </a:prstGeom>
              <a:blipFill>
                <a:blip r:embed="rId7"/>
                <a:stretch>
                  <a:fillRect b="-48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63B4D78-A9FD-D1C2-CDE1-C1771CD7D428}"/>
              </a:ext>
            </a:extLst>
          </p:cNvPr>
          <p:cNvGrpSpPr/>
          <p:nvPr/>
        </p:nvGrpSpPr>
        <p:grpSpPr>
          <a:xfrm>
            <a:off x="26383066" y="3795555"/>
            <a:ext cx="14123765" cy="5088530"/>
            <a:chOff x="26383066" y="3795555"/>
            <a:chExt cx="14123765" cy="508853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B2C8DB96-E29E-251B-5308-57BE6F255480}"/>
                </a:ext>
              </a:extLst>
            </p:cNvPr>
            <p:cNvSpPr/>
            <p:nvPr/>
          </p:nvSpPr>
          <p:spPr>
            <a:xfrm>
              <a:off x="29648745" y="3795555"/>
              <a:ext cx="3899011" cy="140682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Instrument (Z)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(latitude &amp; longitude)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CC35EABE-23BE-157B-BC2F-B9D55E8298C6}"/>
                </a:ext>
              </a:extLst>
            </p:cNvPr>
            <p:cNvSpPr/>
            <p:nvPr/>
          </p:nvSpPr>
          <p:spPr>
            <a:xfrm>
              <a:off x="29648746" y="6703194"/>
              <a:ext cx="3899011" cy="140682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Treatment (T)</a:t>
              </a: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(</a:t>
              </a:r>
              <a:r>
                <a:rPr lang="en-CA" altLang="ko-KR" sz="3200" dirty="0">
                  <a:solidFill>
                    <a:schemeClr val="bg1"/>
                  </a:solidFill>
                </a:rPr>
                <a:t>temperature)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FDABDF1-691A-8E9E-B066-8C779809F2C5}"/>
                </a:ext>
              </a:extLst>
            </p:cNvPr>
            <p:cNvSpPr/>
            <p:nvPr/>
          </p:nvSpPr>
          <p:spPr>
            <a:xfrm>
              <a:off x="36607820" y="6703194"/>
              <a:ext cx="3899011" cy="140682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Outcome (Y)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(production)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4096A5F9-9FBF-3BA0-0973-504677872968}"/>
                </a:ext>
              </a:extLst>
            </p:cNvPr>
            <p:cNvSpPr/>
            <p:nvPr/>
          </p:nvSpPr>
          <p:spPr>
            <a:xfrm>
              <a:off x="33731201" y="6861551"/>
              <a:ext cx="2616200" cy="1052360"/>
            </a:xfrm>
            <a:prstGeom prst="rightArrow">
              <a:avLst>
                <a:gd name="adj1" fmla="val 50000"/>
                <a:gd name="adj2" fmla="val 4838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386E9C-6D2A-74FF-97ED-EA67FFBECF6E}"/>
                    </a:ext>
                  </a:extLst>
                </p:cNvPr>
                <p:cNvSpPr txBox="1"/>
                <p:nvPr/>
              </p:nvSpPr>
              <p:spPr>
                <a:xfrm>
                  <a:off x="26383066" y="5578822"/>
                  <a:ext cx="47488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Stage 1: </a:t>
                  </a:r>
                  <a14:m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386E9C-6D2A-74FF-97ED-EA67FFBEC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3066" y="5578822"/>
                  <a:ext cx="4748809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3733" t="-13462" b="-3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C72495-1CAB-8F69-3671-55322C89B6E7}"/>
                    </a:ext>
                  </a:extLst>
                </p:cNvPr>
                <p:cNvSpPr txBox="1"/>
                <p:nvPr/>
              </p:nvSpPr>
              <p:spPr>
                <a:xfrm>
                  <a:off x="31971541" y="8237754"/>
                  <a:ext cx="785578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Stage 2: </a:t>
                  </a:r>
                  <a14:m>
                    <m:oMath xmlns:m="http://schemas.openxmlformats.org/officeDocument/2006/math"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  <m:t>𝐴𝑇𝐸</m:t>
                          </m:r>
                        </m:sub>
                      </m:sSub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endChr m:val="|"/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CA" sz="3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CA" sz="3600" b="0" i="1" baseline="-25000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US" sz="3600" baseline="-25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C72495-1CAB-8F69-3671-55322C89B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1541" y="8237754"/>
                  <a:ext cx="7855787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2423" t="-13462" b="-3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8CAB030A-C0E6-D36D-AFD6-32A2F49E0A49}"/>
                    </a:ext>
                  </a:extLst>
                </p:cNvPr>
                <p:cNvSpPr/>
                <p:nvPr/>
              </p:nvSpPr>
              <p:spPr>
                <a:xfrm>
                  <a:off x="35839399" y="3795555"/>
                  <a:ext cx="4667431" cy="132782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b="1" dirty="0">
                      <a:solidFill>
                        <a:schemeClr val="tx1"/>
                      </a:solidFill>
                    </a:rPr>
                    <a:t>Measured &amp; unmeasured </a:t>
                  </a:r>
                  <a:br>
                    <a:rPr lang="en-US" sz="3200" b="1" dirty="0">
                      <a:solidFill>
                        <a:schemeClr val="tx1"/>
                      </a:solidFill>
                    </a:rPr>
                  </a:br>
                  <a:r>
                    <a:rPr lang="en-US" sz="3200" b="1" dirty="0">
                      <a:solidFill>
                        <a:schemeClr val="tx1"/>
                      </a:solidFill>
                    </a:rPr>
                    <a:t>confounder (</a:t>
                  </a:r>
                  <a14:m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3200" b="1" dirty="0">
                      <a:solidFill>
                        <a:schemeClr val="tx1"/>
                      </a:solidFill>
                    </a:rPr>
                    <a:t>)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8CAB030A-C0E6-D36D-AFD6-32A2F49E0A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39399" y="3795555"/>
                  <a:ext cx="4667431" cy="1327824"/>
                </a:xfrm>
                <a:prstGeom prst="roundRect">
                  <a:avLst/>
                </a:prstGeom>
                <a:blipFill>
                  <a:blip r:embed="rId10"/>
                  <a:stretch>
                    <a:fillRect l="-813" r="-3252" b="-47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65882D8-6954-277B-4707-5E2A641C931A}"/>
                </a:ext>
              </a:extLst>
            </p:cNvPr>
            <p:cNvSpPr/>
            <p:nvPr/>
          </p:nvSpPr>
          <p:spPr>
            <a:xfrm rot="5400000">
              <a:off x="30969706" y="5450863"/>
              <a:ext cx="1257088" cy="1052360"/>
            </a:xfrm>
            <a:prstGeom prst="rightArrow">
              <a:avLst>
                <a:gd name="adj1" fmla="val 50000"/>
                <a:gd name="adj2" fmla="val 4838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FB56BF67-C784-39FD-008F-9FCD3018637B}"/>
                </a:ext>
              </a:extLst>
            </p:cNvPr>
            <p:cNvSpPr/>
            <p:nvPr/>
          </p:nvSpPr>
          <p:spPr>
            <a:xfrm rot="8658585">
              <a:off x="33583956" y="5491584"/>
              <a:ext cx="2378358" cy="1052360"/>
            </a:xfrm>
            <a:prstGeom prst="rightArrow">
              <a:avLst>
                <a:gd name="adj1" fmla="val 50000"/>
                <a:gd name="adj2" fmla="val 4838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95BD92C-BE72-1D0A-75DF-F7960E8F07BB}"/>
                </a:ext>
              </a:extLst>
            </p:cNvPr>
            <p:cNvSpPr/>
            <p:nvPr/>
          </p:nvSpPr>
          <p:spPr>
            <a:xfrm rot="5400000">
              <a:off x="37794755" y="5450863"/>
              <a:ext cx="1257088" cy="1052360"/>
            </a:xfrm>
            <a:prstGeom prst="rightArrow">
              <a:avLst>
                <a:gd name="adj1" fmla="val 50000"/>
                <a:gd name="adj2" fmla="val 4838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372669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1182</TotalTime>
  <Words>1144</Words>
  <Application>Microsoft Macintosh PowerPoint</Application>
  <PresentationFormat>Custom</PresentationFormat>
  <Paragraphs>110</Paragraphs>
  <Slides>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Sonny Min</dc:creator>
  <cp:lastModifiedBy>Sonny Min</cp:lastModifiedBy>
  <cp:revision>138</cp:revision>
  <dcterms:created xsi:type="dcterms:W3CDTF">2023-05-20T18:13:30Z</dcterms:created>
  <dcterms:modified xsi:type="dcterms:W3CDTF">2023-05-22T03:53:16Z</dcterms:modified>
</cp:coreProperties>
</file>